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44"/>
  </p:notesMasterIdLst>
  <p:sldIdLst>
    <p:sldId id="606" r:id="rId2"/>
    <p:sldId id="599" r:id="rId3"/>
    <p:sldId id="548" r:id="rId4"/>
    <p:sldId id="549" r:id="rId5"/>
    <p:sldId id="550" r:id="rId6"/>
    <p:sldId id="551" r:id="rId7"/>
    <p:sldId id="552" r:id="rId8"/>
    <p:sldId id="553" r:id="rId9"/>
    <p:sldId id="554" r:id="rId10"/>
    <p:sldId id="555" r:id="rId11"/>
    <p:sldId id="556" r:id="rId12"/>
    <p:sldId id="607" r:id="rId13"/>
    <p:sldId id="557" r:id="rId14"/>
    <p:sldId id="642" r:id="rId15"/>
    <p:sldId id="558" r:id="rId16"/>
    <p:sldId id="559" r:id="rId17"/>
    <p:sldId id="560" r:id="rId18"/>
    <p:sldId id="561" r:id="rId19"/>
    <p:sldId id="562" r:id="rId20"/>
    <p:sldId id="563" r:id="rId21"/>
    <p:sldId id="564" r:id="rId22"/>
    <p:sldId id="565" r:id="rId23"/>
    <p:sldId id="566" r:id="rId24"/>
    <p:sldId id="567" r:id="rId25"/>
    <p:sldId id="568" r:id="rId26"/>
    <p:sldId id="545" r:id="rId27"/>
    <p:sldId id="592" r:id="rId28"/>
    <p:sldId id="596" r:id="rId29"/>
    <p:sldId id="600" r:id="rId30"/>
    <p:sldId id="465" r:id="rId31"/>
    <p:sldId id="408" r:id="rId32"/>
    <p:sldId id="409" r:id="rId33"/>
    <p:sldId id="410" r:id="rId34"/>
    <p:sldId id="466" r:id="rId35"/>
    <p:sldId id="443" r:id="rId36"/>
    <p:sldId id="446" r:id="rId37"/>
    <p:sldId id="569" r:id="rId38"/>
    <p:sldId id="641" r:id="rId39"/>
    <p:sldId id="643" r:id="rId40"/>
    <p:sldId id="644" r:id="rId41"/>
    <p:sldId id="645" r:id="rId42"/>
    <p:sldId id="59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e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</inkml:channelProperties>
      </inkml:inkSource>
      <inkml:timestamp xml:id="ts0" timeString="2021-02-20T10:41:32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22550 11221 38,'0'-2'3,"0"2"-14,0 0 0</inkml:trace>
  <inkml:trace contextRef="#ctx0" brushRef="#br0" timeOffset="63.8294">22550 11221 0,'11'2'0</inkml:trace>
  <inkml:trace contextRef="#ctx0" brushRef="#br0" timeOffset="1311.092">22564 8964 42,'8'0'-5,"-3"4"3,2-2 1,2 0-3,-1 2 4,0-4 3,1 0 1,-2 0 6,-1 0 1,-1 0 9,-5 0-2,0 0-11,0 0-11,-1 0-32,-9 2 14,0 2 16,-3 0-12</inkml:trace>
  <inkml:trace contextRef="#ctx0" brushRef="#br0" timeOffset="3789.5758">22513 9010 9,'-7'0'20,"2"0"-1,-2 0-6,0 0-4,0 0-4,-2 0-2,-2 0-1,3 0 2,-2 0 2,-1 0 3,4-3-7,-4 0 1,2-3 0,1 1 68,-7-4-35,1-1-34,-4-3 2,-3 1-4,-5-1 3,-1-1-3,0-1 1,-2 1 4,-1-2 3,-2 2 0,-2-1 2,-4 2-4,0-2 0,-5 1-3,-2 2-2,-5-2 1,-1-1-1,-5-1-1,-1 2 0,-3-2 0,-1-2 0,2 2 1,0-1-1,0 1-1,0 4 2,3-2-1,-1 1 1,-3 3-3,1-3 3,-4 2-1,0 1 0,-1-2-3,-7 0-2,3 2 2,0-2 0,0-1 1,5-1-1,-1 0 4,6 0-2,2-1 3,2-3-9,3 4 12,2-4-4,2 2-1,4 0 1,-3-3-1,4 2 0,1 0 1,6-2-1,1-1 0,-2 1-1,0 2 4,-1-3 0,-2 0-3,-2 4 1,0-3 1,-2 4-4,-2-2 2,0 3 2,0 2-1,-2 0 1,1 1 3,-5 2 1,1 0-4,-3 1-1,-3 2-1,0 0 1,-2 2-1,1-2 0,-3 2 1,-1 2-1,0-2 1,-2 3 0,1-2 1,-5 1 0,1 2-1,-1-2 1,0 2-2,-2 0 0,1 0 0,-3 0 2,-2-1-2,-3-1-2,-1-1-4,-2 3 6,-6-3 2,3 1-3,-1 0 2,-5 0-2,5-1 1,-1 2 2,-2 1-2,3 0-1,0 0 2,6 0 2,0 5 0,3 0 3,2 6 0,0-1-4,3 4-1,-4 0 0,2 3 1,3-2 0,-7 2-1,2-1-2,0 4 2,-3-1-1,-2 1-1,5-4 1,3 4 0,1-6 0,8-2 0,3 1 1,0-1 5,-1 2 1,1 1-1,-1 4-4,-2 0 0,0 0-1,3 2-1,-1 1 1,1-1 0,1 3-2,1-5 1,-2 4-1,2-1 3,0 1-3,0 1-3,4-2 10,-1 3-4,2 1-1,0 0-1,1 6 0,0 2 1,-1 0-1,5 2 1,1 0-2,4 5 1,-1-3 1,4 4-1,3 2-1,-1 1 1,0 2 1,1-1-1,3 0 0,1 0 2,2-1-2,3 3 1,4 1 1,-1 0-3,3-1 2,1 3 1,0-3-1,4 1 0,-4-1-1,5 1 1,1 1-1,3-1 0,-2 0 2,4 1-4,1-1 2,2-1 2,1 5-2,1 0 0,-4 0 0,6 1 0,1-1 0,0-1 0,0 0-2,0-2 4,0 0-2,0 2 0,1-3 0,6 0 0,-2-4 0,2-3-2,5-2 2,3-3 0,0 2 2,6-3-2,0 2-2,2 1 2,1-2 0,3 2 0,-2 0 0,4-2 2,0 3-2,3-1 0,0 1 0,4-1-3,6-1 1,1 1 2,1-4-3,7 1-1,-2-2 1,2 0 3,1-1-1,1 0-3,-1 2-4,-2-3 5,4 1 2,0 2 0,0-4 1,-3 0 1,5-2-2,-2 0 1,4-2 0,1-1 0,-1-1 0,1 1 0,-2 0 0,2 1 0,-3-1-4,0 3 4,2-3 0,-4 2 0,2-4 0,-2 3 0,2-3-1,0 2 1,3-3 0,-1 0 0,3 0 1,0-2-1,5-1 0,-1 4 0,1-2 0,5-1 1,-1 1-1,-2-2 1,3 4-2,-3-3 2,3 1-2,2-5 1,0 1 0,3 1 0,2 0-1,2-3 0,-2 4 2,3-3-1,-1 3 0,0-3 0,1 4 0,-4-1 1,1 1 2,3-2-3,-5 0 2,2 1-2,-1-2 0,-1 0 1,-3 3-1,1-1 0,-2 3 0,-1-3 0,3 3 0,1 0 0,3-3 0,-1-5 1,6 3-2,0-2 2,1-1-2,0-3 1,1 2 0,-2 1 0,1-2 0,3 3 1,-5-4-2,0 2 2,3-1-1,0-1 0,0 0 0,2-4-1,1 2 3,-4 0-3,-1-4 2,-1 2-2,-1-2 2,-1 1 0,-3-2-2,0 0 2,0-2-1,1-1 0,0 0 2,-2 0-2,1-2 1,2 0 0,2 0-1,1 0 0,1-2 1,4-5-2,-1 0 1,0 0-2,-4 2 2,1-3 2,-5 4-2,-3-1 2,-4 2 4,-2-5 2,-1 4 0,-5-6-2,0 1-3,-7-6-1,0 3 3,-7-3 8,-1-3 5,-4-2 0,-4-2-1,0 1-8,-3-1-6,3-6 1,-1 3-4,1 0 2,0 0-2,-3 2-4,-1 3 1,0-1 3,-4 4-8,-1-2-16,-3 1-4,0-1 4,-8-2-4,-6-4-26,-9-2-178</inkml:trace>
  <inkml:trace contextRef="#ctx0" brushRef="#br0" timeOffset="6065.884">22703 12357 517,'0'2'70,"0"-2"-96,0 0-16,0 0-67,0 0 47,0 2 26,0-2 44,0 2 43,0-2-9,0 0-23,0 0-13,0 0-4,-2 0-4,2 1-2,0-1 2,-2 0-1,1 0 0,-11 7 2,-3 1-2,-11 4 5,-8 6 6,-5 2-4,-8-1-6,-6 3 5,0-5-2,-3 3-2,-5-4 2,-6 2 2,-1-2-2,0-2-2,-2 1 2,0-1-2,0 0 0,0 2 2,2 0 0,-1 2-1,1 0-2,-2 0-1,1-1-3,-2-3-4,-1-1 11,0 0-3,-3-4-9,-5 0-2,2-2 1,-2 2 4,1-2 6,0-1 2,0-2-2,2 2-15,0-2-11,-2-3 3,0-1-3,-1 0 12,4 0 14,-2 0 10,-1 0-4,2 0 1,-4 0 0,0 0-2,-2 0 5,2 0 6,-1 0 1,1 0 6,2 0-5,-1 0-8,-2 0-7,-1 0 0,5 0-1,-1 0 1,0 0 3,3-1 0,3-1 8,0 0-4,2-2-5,1 2-2,-4-2 0,2 1-1,3-2 0,0 0 0,-1-2 3,5 1 2,-1 0 9,3 0-6,-4 0-6,2 3-1,1-4-1,-1 0 0,1 2 1,1-4 0,0-1 2,-1-2-6,0 2 5,1-2-1,4-2-1,-1 2 2,4-3 6,-2 1-2,4 0-3,0-4-1,-2 2-1,3-2 2,-1-1-1,-4-1-2,2-1 1,0-3 3,1 2-3,0-2 1,-3-3-1,1 3-1,-3-4 0,1 2 0,0-1 0,-1 1-1,-3 2 21,4-1-34,1-1 13,3 2 4,-3-1 1,2-1 8,3 4-13,-1-3-4,-2 2 7,2 0-3,3 0 0,-2-1 1,4 2 0,0-2 1,-2-1-2,4-1 1,2 0-1,-4 1 2,3-1-3,-3-3 3,3 0-9,-3-3 3,0 0 5,3-2 0,-4 0 0,3-2 0,0 1 0,3 1 4,2 0 22,3-1-72,1 1 46,4-1 3,2-5 25,3 1-23,-1-6-9,1 1-22,0-2 22,0 3 4,2-4 0,-2 0 1,0 1-2,2-4 3,0 0 2,2-1-4,1-4 0,2 2 9,2-1-12,2-1 5,0-2-2,4 2 0,1 0-4,4-3 1,2 2-1,-1-3 3,5 0 0,-1-2-2,1 1-7,-1 1 5,-1-2-2,2 2 1,1-1-11,2 1 25,0 2-15,0 3 6,0 3 2,10 0 9,3 3-5,1-1-4,6 1-2,1-3 0,5 3 1,-3 2-4,1 2 2,-1-2 2,-3 5 1,3-1 0,1 1 4,-2 0-3,5 0-1,6 1-1,-1 1 2,6 2-2,3-2-2,2 1 2,3 1-1,0 1 1,8 2-2,0 2 2,2 3 0,5 3 1,0 1-2,2 3 1,0 1 0,3 2-2,4-2 0,2 1-1,1 1 1,3-2 0,6 0 1,1 1 0,0-3 1,5 1-2,0-1 2,1 0-1,-2-1 1,-1 2 0,2-3-1,-1 1 1,-5 3 0,3-3 0,1 4 1,-4-2-1,5 1 0,-2 1 0,3-3 0,2 1 0,1 3 0,2-1 0,4 0 0,0 5 0,-4 1 0,1 5 0,-1 1 0,2 2 1,-3 3-3,2 0 3,-1 3-2,1-2 1,-4 2 0,-2 0 0,2 0 0,1 0 1,1 0-3,1 2 3,2 1-1,2 1 0,-2-1-1,0 2 1,-1 1 0,-1 0-1,-1 2 1,-4 2 1,2-2-1,-1 3 1,1 0-2,-2-3 1,4 4 0,0-4-1,-2 3 2,-1-1-1,1 2 0,-2 3 0,2-2 1,-5 5-2,-1-3 1,-3 3 0,2 2 0,0-2 0,-3 0 1,-1 1-1,-2 1 1,4-1-1,-6 1 3,-1 2-1,-2 0 3,2 0-1,-1 5-1,-5-1 1,1 2-3,-1 0-1,-3-1 1,-1 1-1,-1 4 0,-2-3 0,-3 4-1,-2-3 0,-2 2-5,-4 0-8,-3-2 2,-3 1-13,-2-4-18,-4-7-22,-4-6-86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ADEE-0B67-4CD7-BB44-914E98418FDE}" type="datetimeFigureOut">
              <a:rPr lang="en-IN" smtClean="0"/>
              <a:t>26-02-2021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843C3-1C1E-4758-8274-985DAAAB7D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310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258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4241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3884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08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391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639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993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574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098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701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230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12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190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955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9118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371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138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481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840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66396-8130-404F-8F6C-CEB5426F58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851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66396-8130-404F-8F6C-CEB5426F58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6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120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116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423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265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4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963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866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715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581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814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20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816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499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1541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666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964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49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432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48218" y="1143000"/>
            <a:ext cx="11091333" cy="51816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40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002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5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="" xmlns:a16="http://schemas.microsoft.com/office/drawing/2014/main" id="{05A86013-9C42-4BCF-AF6F-2688E6E33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6933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" name="TextBox 3"/>
          <p:cNvSpPr txBox="1"/>
          <p:nvPr/>
        </p:nvSpPr>
        <p:spPr>
          <a:xfrm>
            <a:off x="10871200" y="6550025"/>
            <a:ext cx="1320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67500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  <p:sldLayoutId id="2147483742" r:id="rId5"/>
    <p:sldLayoutId id="2147483745" r:id="rId6"/>
    <p:sldLayoutId id="2147483746" r:id="rId7"/>
    <p:sldLayoutId id="2147483749" r:id="rId8"/>
    <p:sldLayoutId id="2147483752" r:id="rId9"/>
    <p:sldLayoutId id="2147483753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4" r:id="rId1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3.wmf"/><Relationship Id="rId11" Type="http://schemas.openxmlformats.org/officeDocument/2006/relationships/image" Target="../media/image810.png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5.wmf"/><Relationship Id="rId4" Type="http://schemas.openxmlformats.org/officeDocument/2006/relationships/image" Target="../media/image129.png"/><Relationship Id="rId9" Type="http://schemas.openxmlformats.org/officeDocument/2006/relationships/oleObject" Target="../embeddings/oleObject1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9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5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9.emf"/><Relationship Id="rId4" Type="http://schemas.openxmlformats.org/officeDocument/2006/relationships/customXml" Target="../ink/ink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0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9.wmf"/><Relationship Id="rId5" Type="http://schemas.openxmlformats.org/officeDocument/2006/relationships/image" Target="../media/image16.emf"/><Relationship Id="rId15" Type="http://schemas.openxmlformats.org/officeDocument/2006/relationships/image" Target="../media/image21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8.wmf"/><Relationship Id="rId1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Classification Model I</a:t>
            </a:r>
            <a:br>
              <a:rPr lang="en-US" dirty="0" smtClean="0"/>
            </a:br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09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SVM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1600200"/>
            <a:ext cx="10160000" cy="2728913"/>
          </a:xfrm>
        </p:spPr>
        <p:txBody>
          <a:bodyPr/>
          <a:lstStyle/>
          <a:p>
            <a:endParaRPr lang="en-US" altLang="en-US" dirty="0" smtClean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Learning the model is equivalent to determining the values of 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How </a:t>
            </a:r>
            <a:r>
              <a:rPr lang="en-US" altLang="en-US" dirty="0"/>
              <a:t>to find             </a:t>
            </a:r>
            <a:r>
              <a:rPr lang="en-US" altLang="en-US" dirty="0" smtClean="0"/>
              <a:t>       from </a:t>
            </a:r>
            <a:r>
              <a:rPr lang="en-US" altLang="en-US" dirty="0"/>
              <a:t>training data?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Linear Model</a:t>
            </a:r>
            <a:endParaRPr lang="en-IN" dirty="0"/>
          </a:p>
        </p:txBody>
      </p:sp>
      <p:graphicFrame>
        <p:nvGraphicFramePr>
          <p:cNvPr id="13315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452467783"/>
              </p:ext>
            </p:extLst>
          </p:nvPr>
        </p:nvGraphicFramePr>
        <p:xfrm>
          <a:off x="2438400" y="1981200"/>
          <a:ext cx="3505200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1" name="Equation" r:id="rId4" imgW="1879600" imgH="457200" progId="Equation.3">
                  <p:embed/>
                </p:oleObj>
              </mc:Choice>
              <mc:Fallback>
                <p:oleObj name="Equation" r:id="rId4" imgW="1879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981200"/>
                        <a:ext cx="3505200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3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380044879"/>
              </p:ext>
            </p:extLst>
          </p:nvPr>
        </p:nvGraphicFramePr>
        <p:xfrm>
          <a:off x="7391400" y="3048000"/>
          <a:ext cx="1219200" cy="395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2" name="Equation" r:id="rId6" imgW="545626" imgH="177646" progId="Equation.3">
                  <p:embed/>
                </p:oleObj>
              </mc:Choice>
              <mc:Fallback>
                <p:oleObj name="Equation" r:id="rId6" imgW="545626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3048000"/>
                        <a:ext cx="1219200" cy="3959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462339849"/>
              </p:ext>
            </p:extLst>
          </p:nvPr>
        </p:nvGraphicFramePr>
        <p:xfrm>
          <a:off x="2667000" y="3352801"/>
          <a:ext cx="1143000" cy="371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3" name="Equation" r:id="rId8" imgW="545626" imgH="177646" progId="Equation.3">
                  <p:embed/>
                </p:oleObj>
              </mc:Choice>
              <mc:Fallback>
                <p:oleObj name="Equation" r:id="rId8" imgW="545626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352801"/>
                        <a:ext cx="1143000" cy="3711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Linear SVM</a:t>
            </a:r>
          </a:p>
        </p:txBody>
      </p:sp>
      <p:sp>
        <p:nvSpPr>
          <p:cNvPr id="14338" name="Rectangle 7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Objective is to maximize:</a:t>
            </a:r>
          </a:p>
          <a:p>
            <a:endParaRPr lang="en-US" altLang="en-US" dirty="0"/>
          </a:p>
          <a:p>
            <a:pPr lvl="1"/>
            <a:endParaRPr lang="en-US" altLang="en-US" dirty="0" smtClean="0"/>
          </a:p>
          <a:p>
            <a:pPr lvl="1"/>
            <a:endParaRPr lang="en-US" altLang="en-US" dirty="0"/>
          </a:p>
          <a:p>
            <a:r>
              <a:rPr lang="en-US" altLang="en-US" dirty="0" smtClean="0"/>
              <a:t>Which </a:t>
            </a:r>
            <a:r>
              <a:rPr lang="en-US" altLang="en-US" dirty="0"/>
              <a:t>is equivalent to minimizing: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/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Subject </a:t>
            </a:r>
            <a:r>
              <a:rPr lang="en-US" altLang="en-US" dirty="0"/>
              <a:t>to the following constraints: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dirty="0"/>
              <a:t>  </a:t>
            </a:r>
            <a:endParaRPr lang="en-US" altLang="en-US" dirty="0" smtClean="0"/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 smtClean="0"/>
              <a:t>	or</a:t>
            </a:r>
            <a:endParaRPr lang="en-US" altLang="en-US" dirty="0"/>
          </a:p>
          <a:p>
            <a:pPr lvl="1">
              <a:buFont typeface="Arial" panose="020B0604020202020204" pitchFamily="34" charset="0"/>
              <a:buNone/>
            </a:pPr>
            <a:endParaRPr lang="en-US" altLang="en-US" dirty="0"/>
          </a:p>
          <a:p>
            <a:r>
              <a:rPr lang="en-US" altLang="en-US" sz="1900" dirty="0"/>
              <a:t> This is a constrained optimization problem</a:t>
            </a:r>
          </a:p>
          <a:p>
            <a:pPr lvl="1"/>
            <a:r>
              <a:rPr lang="en-US" altLang="en-US" sz="1700" dirty="0" smtClean="0"/>
              <a:t>Solve </a:t>
            </a:r>
            <a:r>
              <a:rPr lang="en-US" altLang="en-US" sz="1700" dirty="0"/>
              <a:t>it using Lagrange multiplier </a:t>
            </a:r>
            <a:r>
              <a:rPr lang="en-US" altLang="en-US" sz="1700" dirty="0" smtClean="0"/>
              <a:t>method</a:t>
            </a:r>
          </a:p>
          <a:p>
            <a:pPr lvl="1"/>
            <a:r>
              <a:rPr lang="en-IN" alt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Lagrange multipliers </a:t>
            </a:r>
            <a:r>
              <a:rPr lang="el-GR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CN" sz="1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Helvetica" panose="020B0604020202020204" pitchFamily="34" charset="0"/>
                <a:cs typeface="Helvetica" panose="020B0604020202020204" pitchFamily="34" charset="0"/>
              </a:rPr>
              <a:t>are 0 or +</a:t>
            </a:r>
            <a:r>
              <a:rPr lang="en-US" altLang="zh-CN" sz="17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ve</a:t>
            </a:r>
            <a:endParaRPr lang="en-US" altLang="en-US" sz="17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42" name="Object 5"/>
              <p:cNvSpPr txBox="1">
                <a:spLocks noGrp="1"/>
              </p:cNvSpPr>
              <p:nvPr>
                <p:ph type="body" sz="quarter" idx="14"/>
              </p:nvPr>
            </p:nvSpPr>
            <p:spPr bwMode="auto">
              <a:xfrm>
                <a:off x="2895600" y="1143000"/>
                <a:ext cx="4953000" cy="3952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)≥1,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=1,2,...,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342" name="Object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 bwMode="auto">
              <a:xfrm>
                <a:off x="2895600" y="1143000"/>
                <a:ext cx="4953000" cy="395287"/>
              </a:xfrm>
              <a:prstGeom prst="rect">
                <a:avLst/>
              </a:prstGeom>
              <a:blipFill rotWithShape="0">
                <a:blip r:embed="rId4"/>
                <a:stretch>
                  <a:fillRect l="-123" b="-2031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33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834075"/>
              </p:ext>
            </p:extLst>
          </p:nvPr>
        </p:nvGraphicFramePr>
        <p:xfrm>
          <a:off x="3886200" y="1828800"/>
          <a:ext cx="2141538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8" name="Equation" r:id="rId5" imgW="939800" imgH="419100" progId="Equation.3">
                  <p:embed/>
                </p:oleObj>
              </mc:Choice>
              <mc:Fallback>
                <p:oleObj name="Equation" r:id="rId5" imgW="9398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828800"/>
                        <a:ext cx="2141538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961343"/>
              </p:ext>
            </p:extLst>
          </p:nvPr>
        </p:nvGraphicFramePr>
        <p:xfrm>
          <a:off x="3200400" y="4191000"/>
          <a:ext cx="426720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9" name="Equation" r:id="rId7" imgW="1790700" imgH="482600" progId="Equation.3">
                  <p:embed/>
                </p:oleObj>
              </mc:Choice>
              <mc:Fallback>
                <p:oleObj name="Equation" r:id="rId7" imgW="17907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191000"/>
                        <a:ext cx="4267200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586378"/>
              </p:ext>
            </p:extLst>
          </p:nvPr>
        </p:nvGraphicFramePr>
        <p:xfrm>
          <a:off x="4114800" y="2895600"/>
          <a:ext cx="1938338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0" name="Equation" r:id="rId9" imgW="850531" imgH="418918" progId="Equation.3">
                  <p:embed/>
                </p:oleObj>
              </mc:Choice>
              <mc:Fallback>
                <p:oleObj name="Equation" r:id="rId9" imgW="850531" imgH="4189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895600"/>
                        <a:ext cx="1938338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5638800" y="5410200"/>
                <a:ext cx="5638800" cy="624082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</a:rPr>
                  <a:t>L(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, b,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altLang="en-US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en-US" altLang="zh-CN" sz="2400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 ||w||</a:t>
                </a:r>
                <a:r>
                  <a:rPr lang="en-US" altLang="zh-CN" sz="2400" b="1" baseline="30000" dirty="0" smtClean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 - </a:t>
                </a:r>
                <a:r>
                  <a:rPr lang="el-GR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en-US" altLang="zh-CN" sz="2400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[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400" b="1" baseline="30000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 -1]</a:t>
                </a:r>
                <a:endPara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5410200"/>
                <a:ext cx="5638800" cy="624082"/>
              </a:xfrm>
              <a:prstGeom prst="rect">
                <a:avLst/>
              </a:prstGeom>
              <a:blipFill rotWithShape="0">
                <a:blip r:embed="rId11"/>
                <a:stretch>
                  <a:fillRect l="-1399" b="-5660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05151"/>
            <a:ext cx="9321800" cy="764364"/>
          </a:xfrm>
        </p:spPr>
        <p:txBody>
          <a:bodyPr/>
          <a:lstStyle/>
          <a:p>
            <a:r>
              <a:rPr lang="en-US" altLang="en-US"/>
              <a:t>Learning Linear SVM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066800"/>
            <a:ext cx="8915400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62406" y="1143000"/>
            <a:ext cx="46679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λ</a:t>
            </a:r>
            <a:r>
              <a:rPr lang="en-IN" sz="2400" dirty="0" smtClean="0"/>
              <a:t> </a:t>
            </a:r>
            <a:r>
              <a:rPr lang="en-IN" sz="2400" baseline="-25000" dirty="0" err="1" smtClean="0"/>
              <a:t>i</a:t>
            </a:r>
            <a:endParaRPr lang="en-IN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019800" y="3429000"/>
            <a:ext cx="457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400" dirty="0" smtClean="0"/>
              <a:t>λ</a:t>
            </a:r>
            <a:r>
              <a:rPr lang="en-IN" sz="2000" dirty="0" smtClean="0"/>
              <a:t> </a:t>
            </a:r>
            <a:r>
              <a:rPr lang="en-IN" sz="2000" baseline="-25000" dirty="0" err="1" smtClean="0"/>
              <a:t>i</a:t>
            </a:r>
            <a:endParaRPr lang="en-IN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5943600" y="1143000"/>
            <a:ext cx="55626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λ</a:t>
            </a:r>
            <a:r>
              <a:rPr lang="en-IN" sz="2400" baseline="-25000" dirty="0" err="1"/>
              <a:t>i</a:t>
            </a:r>
            <a:r>
              <a:rPr lang="en-IN" sz="2400" baseline="-25000" dirty="0" smtClean="0"/>
              <a:t> </a:t>
            </a:r>
            <a:r>
              <a:rPr lang="en-IN" sz="2400" dirty="0" smtClean="0"/>
              <a:t> is non-zero except for support vectors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6059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Linear SVM</a:t>
            </a:r>
          </a:p>
        </p:txBody>
      </p:sp>
      <p:graphicFrame>
        <p:nvGraphicFramePr>
          <p:cNvPr id="15362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722120985"/>
              </p:ext>
            </p:extLst>
          </p:nvPr>
        </p:nvGraphicFramePr>
        <p:xfrm>
          <a:off x="6781800" y="2743200"/>
          <a:ext cx="4038600" cy="233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6" name="Visio" r:id="rId4" imgW="4051300" imgH="2349500" progId="Visio.Drawing.6">
                  <p:embed/>
                </p:oleObj>
              </mc:Choice>
              <mc:Fallback>
                <p:oleObj name="Visio" r:id="rId4" imgW="4051300" imgH="23495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743200"/>
                        <a:ext cx="4038600" cy="233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3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8656824"/>
              </p:ext>
            </p:extLst>
          </p:nvPr>
        </p:nvGraphicFramePr>
        <p:xfrm>
          <a:off x="838200" y="2057400"/>
          <a:ext cx="4648200" cy="359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7" name="Visio" r:id="rId6" imgW="6350000" imgH="4673600" progId="Visio.Drawing.6">
                  <p:embed/>
                </p:oleObj>
              </mc:Choice>
              <mc:Fallback>
                <p:oleObj name="Visio" r:id="rId6" imgW="6350000" imgH="4673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985" t="4062" r="5971"/>
                      <a:stretch>
                        <a:fillRect/>
                      </a:stretch>
                    </p:blipFill>
                    <p:spPr bwMode="auto">
                      <a:xfrm>
                        <a:off x="838200" y="2057400"/>
                        <a:ext cx="4648200" cy="359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4" name="Oval 11"/>
          <p:cNvSpPr>
            <a:spLocks noChangeArrowheads="1"/>
          </p:cNvSpPr>
          <p:nvPr/>
        </p:nvSpPr>
        <p:spPr bwMode="auto">
          <a:xfrm>
            <a:off x="9829800" y="3048000"/>
            <a:ext cx="1066800" cy="60960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5365" name="Line 12"/>
          <p:cNvSpPr>
            <a:spLocks noChangeShapeType="1"/>
          </p:cNvSpPr>
          <p:nvPr/>
        </p:nvSpPr>
        <p:spPr bwMode="auto">
          <a:xfrm flipH="1" flipV="1">
            <a:off x="9829800" y="1752600"/>
            <a:ext cx="304800" cy="1219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6" name="Text Box 13"/>
          <p:cNvSpPr txBox="1">
            <a:spLocks noChangeArrowheads="1"/>
          </p:cNvSpPr>
          <p:nvPr/>
        </p:nvSpPr>
        <p:spPr bwMode="auto">
          <a:xfrm>
            <a:off x="8839200" y="1371600"/>
            <a:ext cx="1828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Support vectors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2971800" y="3200400"/>
            <a:ext cx="39624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352800" y="3352800"/>
            <a:ext cx="3581400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371600" y="2971800"/>
            <a:ext cx="3886200" cy="2133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371600" y="2362200"/>
            <a:ext cx="4038600" cy="2133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SVM </a:t>
            </a:r>
            <a:r>
              <a:rPr lang="en-IN" dirty="0" err="1" smtClean="0"/>
              <a:t>Hyperplane</a:t>
            </a:r>
            <a:r>
              <a:rPr lang="en-IN" dirty="0" smtClean="0"/>
              <a:t> – Visual Method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97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Linear SVM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/>
              <a:t>Decision boundary depends only on support vectors</a:t>
            </a:r>
          </a:p>
          <a:p>
            <a:pPr lvl="1"/>
            <a:r>
              <a:rPr lang="en-US" altLang="en-US"/>
              <a:t> If you have data set with same support vectors, decision boundary will not change</a:t>
            </a:r>
          </a:p>
          <a:p>
            <a:pPr lvl="2"/>
            <a:endParaRPr lang="en-US" altLang="en-US"/>
          </a:p>
          <a:p>
            <a:pPr lvl="1"/>
            <a:r>
              <a:rPr lang="en-US" altLang="en-US"/>
              <a:t>How to classify using SVM once </a:t>
            </a:r>
            <a:r>
              <a:rPr lang="en-US" altLang="en-US" b="1"/>
              <a:t>w</a:t>
            </a:r>
            <a:r>
              <a:rPr lang="en-US" altLang="en-US"/>
              <a:t> and </a:t>
            </a:r>
            <a:r>
              <a:rPr lang="en-US" altLang="en-US" i="1"/>
              <a:t>b</a:t>
            </a:r>
            <a:r>
              <a:rPr lang="en-US" altLang="en-US"/>
              <a:t> are found? Given a test record, x</a:t>
            </a:r>
            <a:r>
              <a:rPr lang="en-US" altLang="en-US" baseline="-25000"/>
              <a:t>i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6387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942769074"/>
              </p:ext>
            </p:extLst>
          </p:nvPr>
        </p:nvGraphicFramePr>
        <p:xfrm>
          <a:off x="3124200" y="2971800"/>
          <a:ext cx="4191000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8" name="Equation" r:id="rId4" imgW="1955800" imgH="482600" progId="Equation.3">
                  <p:embed/>
                </p:oleObj>
              </mc:Choice>
              <mc:Fallback>
                <p:oleObj name="Equation" r:id="rId4" imgW="19558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971800"/>
                        <a:ext cx="4191000" cy="103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What if the problem is not linearly separable</a:t>
            </a:r>
            <a:r>
              <a:rPr lang="en-US" altLang="en-US" dirty="0" smtClean="0"/>
              <a:t>?</a:t>
            </a:r>
            <a:endParaRPr lang="en-US" altLang="en-US" dirty="0"/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2209800" y="1917700"/>
          <a:ext cx="4724400" cy="445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3" name="Visio" r:id="rId4" imgW="7442200" imgH="7023100" progId="Visio.Drawing.6">
                  <p:embed/>
                </p:oleObj>
              </mc:Choice>
              <mc:Fallback>
                <p:oleObj name="Visio" r:id="rId4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917700"/>
                        <a:ext cx="4724400" cy="445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4"/>
          <p:cNvGrpSpPr>
            <a:grpSpLocks/>
          </p:cNvGrpSpPr>
          <p:nvPr/>
        </p:nvGrpSpPr>
        <p:grpSpPr bwMode="auto">
          <a:xfrm>
            <a:off x="2514600" y="2590800"/>
            <a:ext cx="4038600" cy="3124200"/>
            <a:chOff x="1584" y="1632"/>
            <a:chExt cx="2544" cy="1968"/>
          </a:xfrm>
        </p:grpSpPr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1584" y="1632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anose="050101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2304" y="2208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anose="050101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2208" y="1680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anose="050101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18" name="Oval 11"/>
            <p:cNvSpPr>
              <a:spLocks noChangeArrowheads="1"/>
            </p:cNvSpPr>
            <p:nvPr/>
          </p:nvSpPr>
          <p:spPr bwMode="auto">
            <a:xfrm>
              <a:off x="2832" y="3264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anose="050101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19" name="Oval 12"/>
            <p:cNvSpPr>
              <a:spLocks noChangeArrowheads="1"/>
            </p:cNvSpPr>
            <p:nvPr/>
          </p:nvSpPr>
          <p:spPr bwMode="auto">
            <a:xfrm>
              <a:off x="3312" y="2400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anose="050101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" name="Oval 13"/>
            <p:cNvSpPr>
              <a:spLocks noChangeArrowheads="1"/>
            </p:cNvSpPr>
            <p:nvPr/>
          </p:nvSpPr>
          <p:spPr bwMode="auto">
            <a:xfrm>
              <a:off x="3792" y="2736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anose="050101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1600200"/>
            <a:ext cx="10160000" cy="4724399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Introduce </a:t>
            </a:r>
            <a:r>
              <a:rPr lang="en-US" altLang="en-US" dirty="0"/>
              <a:t>slack variables</a:t>
            </a:r>
            <a:endParaRPr lang="en-US" altLang="en-US" sz="2000" dirty="0"/>
          </a:p>
          <a:p>
            <a:pPr lvl="1"/>
            <a:r>
              <a:rPr lang="en-US" altLang="en-US" sz="1800" dirty="0"/>
              <a:t> </a:t>
            </a:r>
            <a:r>
              <a:rPr lang="en-US" altLang="en-US" dirty="0"/>
              <a:t>Need to </a:t>
            </a:r>
            <a:r>
              <a:rPr lang="en-US" altLang="en-US" dirty="0" smtClean="0"/>
              <a:t>minimize</a:t>
            </a:r>
            <a:endParaRPr lang="en-US" altLang="en-US" dirty="0"/>
          </a:p>
          <a:p>
            <a:pPr lvl="2">
              <a:lnSpc>
                <a:spcPct val="90000"/>
              </a:lnSpc>
            </a:pPr>
            <a:endParaRPr lang="en-US" altLang="en-US" sz="1800" dirty="0"/>
          </a:p>
          <a:p>
            <a:pPr marL="914400" lvl="2" indent="0">
              <a:lnSpc>
                <a:spcPct val="90000"/>
              </a:lnSpc>
              <a:buNone/>
            </a:pPr>
            <a:endParaRPr lang="en-US" altLang="en-US" sz="1800" dirty="0" smtClean="0"/>
          </a:p>
          <a:p>
            <a:pPr lvl="2">
              <a:lnSpc>
                <a:spcPct val="90000"/>
              </a:lnSpc>
            </a:pPr>
            <a:endParaRPr lang="en-US" altLang="en-US" sz="1800" dirty="0" smtClean="0"/>
          </a:p>
          <a:p>
            <a:pPr lvl="1"/>
            <a:r>
              <a:rPr lang="en-US" altLang="en-US" dirty="0"/>
              <a:t>s</a:t>
            </a:r>
            <a:r>
              <a:rPr lang="en-US" altLang="en-US" dirty="0" smtClean="0"/>
              <a:t>ubject to </a:t>
            </a:r>
            <a:endParaRPr lang="en-US" altLang="en-US" dirty="0"/>
          </a:p>
          <a:p>
            <a:pPr lvl="2">
              <a:lnSpc>
                <a:spcPct val="90000"/>
              </a:lnSpc>
            </a:pPr>
            <a:endParaRPr lang="en-US" altLang="en-US" sz="1800" dirty="0"/>
          </a:p>
          <a:p>
            <a:pPr lvl="2">
              <a:lnSpc>
                <a:spcPct val="90000"/>
              </a:lnSpc>
            </a:pPr>
            <a:endParaRPr lang="en-US" altLang="en-US" sz="1800" dirty="0"/>
          </a:p>
          <a:p>
            <a:pPr lvl="2">
              <a:lnSpc>
                <a:spcPct val="90000"/>
              </a:lnSpc>
            </a:pPr>
            <a:endParaRPr lang="en-US" altLang="en-US" sz="1800" dirty="0"/>
          </a:p>
          <a:p>
            <a:pPr lvl="2">
              <a:lnSpc>
                <a:spcPct val="90000"/>
              </a:lnSpc>
            </a:pPr>
            <a:endParaRPr lang="en-US" altLang="en-US" sz="1800" dirty="0"/>
          </a:p>
          <a:p>
            <a:pPr marL="457200" lvl="1" indent="0">
              <a:buNone/>
            </a:pPr>
            <a:r>
              <a:rPr lang="en-US" altLang="en-US" sz="2000" dirty="0"/>
              <a:t> </a:t>
            </a:r>
            <a:endParaRPr lang="en-US" altLang="en-US" sz="2000" dirty="0" smtClean="0"/>
          </a:p>
          <a:p>
            <a:pPr lvl="1"/>
            <a:r>
              <a:rPr lang="en-US" altLang="en-US" dirty="0" smtClean="0"/>
              <a:t>If </a:t>
            </a:r>
            <a:r>
              <a:rPr lang="en-US" altLang="en-US" dirty="0"/>
              <a:t>k is 1 or 2, this leads to similar objective function as linear SVM but with different </a:t>
            </a:r>
            <a:r>
              <a:rPr lang="en-US" altLang="en-US" dirty="0" smtClean="0"/>
              <a:t>constraints</a:t>
            </a:r>
            <a:endParaRPr lang="en-US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What if the problem is not linearly separable</a:t>
            </a:r>
            <a:r>
              <a:rPr lang="en-US" altLang="en-US" dirty="0" smtClean="0"/>
              <a:t>?</a:t>
            </a:r>
            <a:endParaRPr lang="en-US" altLang="en-US" dirty="0"/>
          </a:p>
        </p:txBody>
      </p:sp>
      <p:graphicFrame>
        <p:nvGraphicFramePr>
          <p:cNvPr id="1843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224564"/>
              </p:ext>
            </p:extLst>
          </p:nvPr>
        </p:nvGraphicFramePr>
        <p:xfrm>
          <a:off x="3429000" y="3733800"/>
          <a:ext cx="533400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6" name="Equation" r:id="rId4" imgW="1993900" imgH="482600" progId="Equation.3">
                  <p:embed/>
                </p:oleObj>
              </mc:Choice>
              <mc:Fallback>
                <p:oleObj name="Equation" r:id="rId4" imgW="1993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733800"/>
                        <a:ext cx="5334000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544913"/>
              </p:ext>
            </p:extLst>
          </p:nvPr>
        </p:nvGraphicFramePr>
        <p:xfrm>
          <a:off x="3657600" y="2362200"/>
          <a:ext cx="3587750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7" name="Equation" r:id="rId6" imgW="1574800" imgH="457200" progId="Equation.3">
                  <p:embed/>
                </p:oleObj>
              </mc:Choice>
              <mc:Fallback>
                <p:oleObj name="Equation" r:id="rId6" imgW="1574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362200"/>
                        <a:ext cx="3587750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Oval 6"/>
          <p:cNvSpPr>
            <a:spLocks noChangeArrowheads="1"/>
          </p:cNvSpPr>
          <p:nvPr/>
        </p:nvSpPr>
        <p:spPr bwMode="auto">
          <a:xfrm>
            <a:off x="7696200" y="3733800"/>
            <a:ext cx="1143000" cy="5334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8438" name="Oval 7"/>
          <p:cNvSpPr>
            <a:spLocks noChangeArrowheads="1"/>
          </p:cNvSpPr>
          <p:nvPr/>
        </p:nvSpPr>
        <p:spPr bwMode="auto">
          <a:xfrm>
            <a:off x="7543800" y="4267200"/>
            <a:ext cx="1295400" cy="5334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Find the </a:t>
            </a:r>
            <a:r>
              <a:rPr lang="en-US" altLang="en-US" dirty="0" err="1"/>
              <a:t>hyperplane</a:t>
            </a:r>
            <a:r>
              <a:rPr lang="en-US" altLang="en-US" dirty="0"/>
              <a:t> that optimizes both factors</a:t>
            </a:r>
          </a:p>
          <a:p>
            <a:endParaRPr lang="en-IN" dirty="0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749830"/>
              </p:ext>
            </p:extLst>
          </p:nvPr>
        </p:nvGraphicFramePr>
        <p:xfrm>
          <a:off x="2743200" y="1676400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0" name="Visio" r:id="rId3" imgW="7442200" imgH="7023100" progId="Visio.Drawing.6">
                  <p:embed/>
                </p:oleObj>
              </mc:Choice>
              <mc:Fallback>
                <p:oleObj name="Visio" r:id="rId3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676400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Nonlinear Support Vector Machines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What if decision boundary is not linear</a:t>
            </a:r>
            <a:r>
              <a:rPr lang="en-US" altLang="en-US" dirty="0" smtClean="0"/>
              <a:t>?</a:t>
            </a:r>
            <a:endParaRPr lang="en-US" altLang="en-US" dirty="0"/>
          </a:p>
        </p:txBody>
      </p:sp>
      <p:pic>
        <p:nvPicPr>
          <p:cNvPr id="20483" name="Picture 10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" r="6154"/>
          <a:stretch>
            <a:fillRect/>
          </a:stretch>
        </p:blipFill>
        <p:spPr>
          <a:xfrm>
            <a:off x="762000" y="1752600"/>
            <a:ext cx="4648200" cy="3562350"/>
          </a:xfrm>
          <a:noFill/>
        </p:spPr>
      </p:pic>
      <p:pic>
        <p:nvPicPr>
          <p:cNvPr id="20484" name="Picture 13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5181600"/>
            <a:ext cx="8191982" cy="1447800"/>
          </a:xfrm>
          <a:noFill/>
        </p:spPr>
      </p:pic>
      <p:sp>
        <p:nvSpPr>
          <p:cNvPr id="4" name="TextBox 3"/>
          <p:cNvSpPr txBox="1"/>
          <p:nvPr/>
        </p:nvSpPr>
        <p:spPr>
          <a:xfrm>
            <a:off x="6777251" y="1066800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accent5">
                    <a:lumMod val="50000"/>
                  </a:schemeClr>
                </a:solidFill>
              </a:rPr>
              <a:t>Also applies to Logistic Regression Classifier Design</a:t>
            </a:r>
            <a:endParaRPr lang="en-IN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Session 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Support Vectors</a:t>
            </a:r>
          </a:p>
          <a:p>
            <a:r>
              <a:rPr lang="en-US" dirty="0" smtClean="0"/>
              <a:t>Linear Support Vector Machine</a:t>
            </a:r>
          </a:p>
          <a:p>
            <a:pPr lvl="1"/>
            <a:r>
              <a:rPr lang="en-US" dirty="0" smtClean="0"/>
              <a:t>Maximizing Margin</a:t>
            </a:r>
          </a:p>
          <a:p>
            <a:pPr lvl="1"/>
            <a:r>
              <a:rPr lang="en-US" dirty="0" smtClean="0"/>
              <a:t>Handling non linearly separable data</a:t>
            </a:r>
          </a:p>
          <a:p>
            <a:r>
              <a:rPr lang="en-US" dirty="0" smtClean="0"/>
              <a:t>Non-linear Classification</a:t>
            </a:r>
          </a:p>
          <a:p>
            <a:r>
              <a:rPr lang="en-US" dirty="0" smtClean="0"/>
              <a:t>Kernel </a:t>
            </a:r>
            <a:r>
              <a:rPr lang="en-US" dirty="0" smtClean="0"/>
              <a:t>Functions</a:t>
            </a:r>
          </a:p>
          <a:p>
            <a:r>
              <a:rPr lang="en-US" dirty="0" err="1" smtClean="0"/>
              <a:t>Midsem</a:t>
            </a:r>
            <a:r>
              <a:rPr lang="en-US" dirty="0" smtClean="0"/>
              <a:t> Tips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580813" y="6237288"/>
            <a:ext cx="611187" cy="2936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1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Nonlinear Support Vector Machines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Transform data into higher dimensional space</a:t>
            </a:r>
          </a:p>
          <a:p>
            <a:endParaRPr lang="en-IN" dirty="0"/>
          </a:p>
        </p:txBody>
      </p:sp>
      <p:pic>
        <p:nvPicPr>
          <p:cNvPr id="21507" name="Picture 10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00800" y="2743200"/>
            <a:ext cx="5254884" cy="636587"/>
          </a:xfrm>
          <a:noFill/>
        </p:spPr>
      </p:pic>
      <p:pic>
        <p:nvPicPr>
          <p:cNvPr id="21508" name="Picture 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/>
          <a:stretch>
            <a:fillRect/>
          </a:stretch>
        </p:blipFill>
        <p:spPr>
          <a:xfrm>
            <a:off x="990600" y="1752600"/>
            <a:ext cx="4876800" cy="3886200"/>
          </a:xfrm>
          <a:noFill/>
        </p:spPr>
      </p:pic>
      <p:pic>
        <p:nvPicPr>
          <p:cNvPr id="21509" name="Picture 8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5599" y="1905000"/>
            <a:ext cx="4583571" cy="838200"/>
          </a:xfrm>
          <a:noFill/>
        </p:spPr>
      </p:pic>
      <p:pic>
        <p:nvPicPr>
          <p:cNvPr id="21510" name="Picture 1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74328" y="3352800"/>
            <a:ext cx="6317672" cy="762000"/>
          </a:xfrm>
          <a:noFill/>
        </p:spPr>
      </p:pic>
      <p:graphicFrame>
        <p:nvGraphicFramePr>
          <p:cNvPr id="21511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815883342"/>
              </p:ext>
            </p:extLst>
          </p:nvPr>
        </p:nvGraphicFramePr>
        <p:xfrm>
          <a:off x="7543800" y="5410200"/>
          <a:ext cx="297180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6" name="Equation" r:id="rId8" imgW="1028254" imgH="203112" progId="Equation.3">
                  <p:embed/>
                </p:oleObj>
              </mc:Choice>
              <mc:Fallback>
                <p:oleObj name="Equation" r:id="rId8" imgW="1028254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5410200"/>
                        <a:ext cx="2971800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Text Box 16"/>
          <p:cNvSpPr txBox="1">
            <a:spLocks noChangeArrowheads="1"/>
          </p:cNvSpPr>
          <p:nvPr/>
        </p:nvSpPr>
        <p:spPr bwMode="auto">
          <a:xfrm>
            <a:off x="6553200" y="4953001"/>
            <a:ext cx="3048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/>
              <a:t>Decision boundary: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Nonlinear SVM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 smtClean="0"/>
          </a:p>
          <a:p>
            <a:endParaRPr lang="en-US" altLang="en-US" dirty="0"/>
          </a:p>
          <a:p>
            <a:r>
              <a:rPr lang="en-US" altLang="en-US" dirty="0"/>
              <a:t>w</a:t>
            </a:r>
            <a:r>
              <a:rPr lang="en-US" altLang="en-US" dirty="0" smtClean="0"/>
              <a:t>hich </a:t>
            </a:r>
            <a:r>
              <a:rPr lang="en-US" altLang="en-US" dirty="0"/>
              <a:t>leads to the same set of equations (but involve </a:t>
            </a:r>
            <a:r>
              <a:rPr lang="en-US" altLang="en-US" dirty="0">
                <a:sym typeface="Symbol" panose="05050102010706020507" pitchFamily="18" charset="2"/>
              </a:rPr>
              <a:t>(x) instead of x)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Optimization Problem</a:t>
            </a:r>
            <a:endParaRPr lang="en-IN" dirty="0"/>
          </a:p>
        </p:txBody>
      </p:sp>
      <p:pic>
        <p:nvPicPr>
          <p:cNvPr id="22531" name="Picture 6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" r="6897"/>
          <a:stretch>
            <a:fillRect/>
          </a:stretch>
        </p:blipFill>
        <p:spPr>
          <a:xfrm>
            <a:off x="1219200" y="3733800"/>
            <a:ext cx="4789714" cy="1066800"/>
          </a:xfrm>
          <a:noFill/>
        </p:spPr>
      </p:pic>
      <p:pic>
        <p:nvPicPr>
          <p:cNvPr id="22532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5"/>
          <a:stretch>
            <a:fillRect/>
          </a:stretch>
        </p:blipFill>
        <p:spPr>
          <a:xfrm>
            <a:off x="2667000" y="1600200"/>
            <a:ext cx="5283200" cy="1219200"/>
          </a:xfrm>
          <a:noFill/>
        </p:spPr>
      </p:pic>
      <p:pic>
        <p:nvPicPr>
          <p:cNvPr id="22533" name="Picture 8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8" b="11021"/>
          <a:stretch>
            <a:fillRect/>
          </a:stretch>
        </p:blipFill>
        <p:spPr>
          <a:xfrm>
            <a:off x="6324600" y="3657600"/>
            <a:ext cx="5000263" cy="1524000"/>
          </a:xfrm>
          <a:noFill/>
        </p:spPr>
      </p:pic>
      <p:pic>
        <p:nvPicPr>
          <p:cNvPr id="225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" r="3355"/>
          <a:stretch>
            <a:fillRect/>
          </a:stretch>
        </p:blipFill>
        <p:spPr bwMode="auto">
          <a:xfrm>
            <a:off x="2438400" y="5410200"/>
            <a:ext cx="6948703" cy="914400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NonLinear SVM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685800" y="1524000"/>
            <a:ext cx="10160000" cy="2728913"/>
          </a:xfrm>
        </p:spPr>
        <p:txBody>
          <a:bodyPr>
            <a:normAutofit/>
          </a:bodyPr>
          <a:lstStyle/>
          <a:p>
            <a:r>
              <a:rPr lang="en-US" altLang="en-US" sz="2000" dirty="0" smtClean="0"/>
              <a:t>What </a:t>
            </a:r>
            <a:r>
              <a:rPr lang="en-US" altLang="en-US" sz="2000" dirty="0"/>
              <a:t>type of mapping function </a:t>
            </a:r>
            <a:r>
              <a:rPr lang="en-US" altLang="en-US" sz="2000" dirty="0">
                <a:sym typeface="Symbol" panose="05050102010706020507" pitchFamily="18" charset="2"/>
              </a:rPr>
              <a:t> should be used?</a:t>
            </a:r>
          </a:p>
          <a:p>
            <a:r>
              <a:rPr lang="en-US" altLang="en-US" sz="2000" dirty="0">
                <a:sym typeface="Symbol" panose="05050102010706020507" pitchFamily="18" charset="2"/>
              </a:rPr>
              <a:t>How to do the computation in high dimensional space?</a:t>
            </a:r>
          </a:p>
          <a:p>
            <a:pPr lvl="1"/>
            <a:r>
              <a:rPr lang="en-US" altLang="en-US" sz="1800" dirty="0">
                <a:sym typeface="Symbol" panose="05050102010706020507" pitchFamily="18" charset="2"/>
              </a:rPr>
              <a:t> Most computations involve dot product (x</a:t>
            </a:r>
            <a:r>
              <a:rPr lang="en-US" altLang="en-US" sz="1800" baseline="-25000" dirty="0">
                <a:sym typeface="Symbol" panose="05050102010706020507" pitchFamily="18" charset="2"/>
              </a:rPr>
              <a:t>i</a:t>
            </a:r>
            <a:r>
              <a:rPr lang="en-US" altLang="en-US" sz="1800" dirty="0">
                <a:sym typeface="Symbol" panose="05050102010706020507" pitchFamily="18" charset="2"/>
              </a:rPr>
              <a:t>) (</a:t>
            </a:r>
            <a:r>
              <a:rPr lang="en-US" altLang="en-US" sz="1800" dirty="0" err="1">
                <a:sym typeface="Symbol" panose="05050102010706020507" pitchFamily="18" charset="2"/>
              </a:rPr>
              <a:t>x</a:t>
            </a:r>
            <a:r>
              <a:rPr lang="en-US" altLang="en-US" sz="1800" baseline="-25000" dirty="0" err="1">
                <a:sym typeface="Symbol" panose="05050102010706020507" pitchFamily="18" charset="2"/>
              </a:rPr>
              <a:t>j</a:t>
            </a:r>
            <a:r>
              <a:rPr lang="en-US" altLang="en-US" sz="1800" dirty="0">
                <a:sym typeface="Symbol" panose="05050102010706020507" pitchFamily="18" charset="2"/>
              </a:rPr>
              <a:t>) </a:t>
            </a:r>
          </a:p>
          <a:p>
            <a:pPr lvl="1"/>
            <a:r>
              <a:rPr lang="en-US" altLang="en-US" sz="1800" dirty="0">
                <a:sym typeface="Symbol" panose="05050102010706020507" pitchFamily="18" charset="2"/>
              </a:rPr>
              <a:t> Curse of dimensionality?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Issues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Nonlinear SVM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000" dirty="0"/>
              <a:t>Kernel Trick:</a:t>
            </a:r>
          </a:p>
          <a:p>
            <a:pPr lvl="1">
              <a:spcAft>
                <a:spcPts val="1000"/>
              </a:spcAft>
            </a:pPr>
            <a:r>
              <a:rPr lang="en-US" altLang="en-US" sz="1800" dirty="0">
                <a:sym typeface="Symbol" panose="05050102010706020507" pitchFamily="18" charset="2"/>
              </a:rPr>
              <a:t>(x</a:t>
            </a:r>
            <a:r>
              <a:rPr lang="en-US" altLang="en-US" sz="1800" baseline="-25000" dirty="0">
                <a:sym typeface="Symbol" panose="05050102010706020507" pitchFamily="18" charset="2"/>
              </a:rPr>
              <a:t>i</a:t>
            </a:r>
            <a:r>
              <a:rPr lang="en-US" altLang="en-US" sz="1800" dirty="0">
                <a:sym typeface="Symbol" panose="05050102010706020507" pitchFamily="18" charset="2"/>
              </a:rPr>
              <a:t>) (</a:t>
            </a:r>
            <a:r>
              <a:rPr lang="en-US" altLang="en-US" sz="1800" dirty="0" err="1">
                <a:sym typeface="Symbol" panose="05050102010706020507" pitchFamily="18" charset="2"/>
              </a:rPr>
              <a:t>x</a:t>
            </a:r>
            <a:r>
              <a:rPr lang="en-US" altLang="en-US" sz="1800" baseline="-25000" dirty="0" err="1">
                <a:sym typeface="Symbol" panose="05050102010706020507" pitchFamily="18" charset="2"/>
              </a:rPr>
              <a:t>j</a:t>
            </a:r>
            <a:r>
              <a:rPr lang="en-US" altLang="en-US" sz="1800" dirty="0">
                <a:sym typeface="Symbol" panose="05050102010706020507" pitchFamily="18" charset="2"/>
              </a:rPr>
              <a:t>) = </a:t>
            </a:r>
            <a:r>
              <a:rPr lang="en-US" altLang="en-US" sz="1800" dirty="0"/>
              <a:t>K(</a:t>
            </a:r>
            <a:r>
              <a:rPr lang="en-US" altLang="en-US" sz="1800" dirty="0">
                <a:sym typeface="Symbol" panose="05050102010706020507" pitchFamily="18" charset="2"/>
              </a:rPr>
              <a:t>x</a:t>
            </a:r>
            <a:r>
              <a:rPr lang="en-US" altLang="en-US" sz="1800" baseline="-25000" dirty="0">
                <a:sym typeface="Symbol" panose="05050102010706020507" pitchFamily="18" charset="2"/>
              </a:rPr>
              <a:t>i</a:t>
            </a:r>
            <a:r>
              <a:rPr lang="en-US" altLang="en-US" sz="1800" dirty="0"/>
              <a:t>, </a:t>
            </a:r>
            <a:r>
              <a:rPr lang="en-US" altLang="en-US" sz="1800" dirty="0" err="1">
                <a:sym typeface="Symbol" panose="05050102010706020507" pitchFamily="18" charset="2"/>
              </a:rPr>
              <a:t>x</a:t>
            </a:r>
            <a:r>
              <a:rPr lang="en-US" altLang="en-US" sz="1800" baseline="-25000" dirty="0" err="1">
                <a:sym typeface="Symbol" panose="05050102010706020507" pitchFamily="18" charset="2"/>
              </a:rPr>
              <a:t>j</a:t>
            </a:r>
            <a:r>
              <a:rPr lang="en-US" altLang="en-US" sz="1800" dirty="0"/>
              <a:t>) </a:t>
            </a:r>
            <a:endParaRPr lang="en-US" altLang="en-US" sz="1800" dirty="0">
              <a:sym typeface="Symbol" panose="05050102010706020507" pitchFamily="18" charset="2"/>
            </a:endParaRPr>
          </a:p>
          <a:p>
            <a:pPr lvl="1">
              <a:spcAft>
                <a:spcPts val="1000"/>
              </a:spcAft>
            </a:pPr>
            <a:r>
              <a:rPr lang="en-US" altLang="en-US" sz="1800" dirty="0"/>
              <a:t>K(</a:t>
            </a:r>
            <a:r>
              <a:rPr lang="en-US" altLang="en-US" sz="1800" dirty="0">
                <a:sym typeface="Symbol" panose="05050102010706020507" pitchFamily="18" charset="2"/>
              </a:rPr>
              <a:t>x</a:t>
            </a:r>
            <a:r>
              <a:rPr lang="en-US" altLang="en-US" sz="1800" baseline="-25000" dirty="0">
                <a:sym typeface="Symbol" panose="05050102010706020507" pitchFamily="18" charset="2"/>
              </a:rPr>
              <a:t>i</a:t>
            </a:r>
            <a:r>
              <a:rPr lang="en-US" altLang="en-US" sz="1800" dirty="0"/>
              <a:t>, </a:t>
            </a:r>
            <a:r>
              <a:rPr lang="en-US" altLang="en-US" sz="1800" dirty="0" err="1">
                <a:sym typeface="Symbol" panose="05050102010706020507" pitchFamily="18" charset="2"/>
              </a:rPr>
              <a:t>x</a:t>
            </a:r>
            <a:r>
              <a:rPr lang="en-US" altLang="en-US" sz="1800" baseline="-25000" dirty="0" err="1">
                <a:sym typeface="Symbol" panose="05050102010706020507" pitchFamily="18" charset="2"/>
              </a:rPr>
              <a:t>j</a:t>
            </a:r>
            <a:r>
              <a:rPr lang="en-US" altLang="en-US" sz="1800" dirty="0"/>
              <a:t>) is a kernel function (expressed in terms of the coordinates in the original space)</a:t>
            </a:r>
            <a:endParaRPr lang="en-US" altLang="en-US" sz="2000" dirty="0"/>
          </a:p>
          <a:p>
            <a:pPr lvl="2">
              <a:spcAft>
                <a:spcPts val="1000"/>
              </a:spcAft>
            </a:pPr>
            <a:r>
              <a:rPr lang="en-US" altLang="en-US" sz="1800" dirty="0"/>
              <a:t> Examples: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9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0" y="3124200"/>
            <a:ext cx="4038600" cy="16573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Nonlinear SVM</a:t>
            </a:r>
          </a:p>
        </p:txBody>
      </p:sp>
      <p:pic>
        <p:nvPicPr>
          <p:cNvPr id="25602" name="Picture 10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24200" y="1600200"/>
            <a:ext cx="5638800" cy="4227513"/>
          </a:xfrm>
          <a:noFill/>
        </p:spPr>
      </p:pic>
      <p:sp>
        <p:nvSpPr>
          <p:cNvPr id="25603" name="Text Box 12"/>
          <p:cNvSpPr txBox="1">
            <a:spLocks noChangeArrowheads="1"/>
          </p:cNvSpPr>
          <p:nvPr/>
        </p:nvSpPr>
        <p:spPr bwMode="auto">
          <a:xfrm>
            <a:off x="3124200" y="5867400"/>
            <a:ext cx="5638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SVM with polynomial degree 2 kernel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040720" y="2852280"/>
              <a:ext cx="3236040" cy="1892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3160" y="2844000"/>
                <a:ext cx="3248280" cy="1907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Nonlinear SVM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Advantages of using kernel:</a:t>
            </a:r>
          </a:p>
          <a:p>
            <a:pPr lvl="1"/>
            <a:r>
              <a:rPr lang="en-US" altLang="en-US" dirty="0"/>
              <a:t>Don’t have to know the mapping function </a:t>
            </a:r>
            <a:r>
              <a:rPr lang="en-US" altLang="en-US" dirty="0">
                <a:sym typeface="Symbol" panose="05050102010706020507" pitchFamily="18" charset="2"/>
              </a:rPr>
              <a:t>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Computing dot product (x</a:t>
            </a:r>
            <a:r>
              <a:rPr lang="en-US" altLang="en-US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) (</a:t>
            </a:r>
            <a:r>
              <a:rPr lang="en-US" altLang="en-US" dirty="0" err="1">
                <a:sym typeface="Symbol" panose="05050102010706020507" pitchFamily="18" charset="2"/>
              </a:rPr>
              <a:t>x</a:t>
            </a:r>
            <a:r>
              <a:rPr lang="en-US" altLang="en-US" baseline="-25000" dirty="0" err="1">
                <a:sym typeface="Symbol" panose="05050102010706020507" pitchFamily="18" charset="2"/>
              </a:rPr>
              <a:t>j</a:t>
            </a:r>
            <a:r>
              <a:rPr lang="en-US" altLang="en-US" dirty="0">
                <a:sym typeface="Symbol" panose="05050102010706020507" pitchFamily="18" charset="2"/>
              </a:rPr>
              <a:t>) in the original space avoids curse of dimensionality</a:t>
            </a:r>
          </a:p>
          <a:p>
            <a:pPr lvl="2"/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Not all functions can be kernels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Must make sure there is a corresponding  in some high-dimensional space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Mercer’s theorem (see textbook)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>
                <a:ea typeface="ＭＳ Ｐゴシック" pitchFamily="34" charset="-128"/>
              </a:rPr>
              <a:t>Summary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>
                <a:cs typeface="+mn-cs"/>
              </a:rPr>
              <a:t>Robust to isolated noise points</a:t>
            </a:r>
          </a:p>
          <a:p>
            <a:pPr>
              <a:lnSpc>
                <a:spcPct val="90000"/>
              </a:lnSpc>
              <a:defRPr/>
            </a:pPr>
            <a:endParaRPr lang="en-US" dirty="0"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>
                <a:cs typeface="+mn-cs"/>
              </a:rPr>
              <a:t>Handle missing values by ignoring the instance during probability estimate calculations</a:t>
            </a:r>
          </a:p>
          <a:p>
            <a:pPr>
              <a:lnSpc>
                <a:spcPct val="90000"/>
              </a:lnSpc>
              <a:defRPr/>
            </a:pPr>
            <a:endParaRPr lang="en-US" dirty="0"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>
                <a:cs typeface="+mn-cs"/>
              </a:rPr>
              <a:t>Robust to irrelevant attributes</a:t>
            </a:r>
          </a:p>
          <a:p>
            <a:pPr>
              <a:lnSpc>
                <a:spcPct val="90000"/>
              </a:lnSpc>
              <a:defRPr/>
            </a:pPr>
            <a:endParaRPr lang="en-US" dirty="0"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>
                <a:cs typeface="+mn-cs"/>
              </a:rPr>
              <a:t>Redundant and correlated attributes will violate class conditional </a:t>
            </a:r>
            <a:r>
              <a:rPr lang="en-US" dirty="0" smtClean="0">
                <a:cs typeface="+mn-cs"/>
              </a:rPr>
              <a:t>assumption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Comparison and Applicability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7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Classification Model I</a:t>
            </a:r>
            <a:br>
              <a:rPr lang="en-US" dirty="0" smtClean="0"/>
            </a:br>
            <a:r>
              <a:rPr lang="en-US" sz="2800" dirty="0" smtClean="0"/>
              <a:t>Comparison and Applicability</a:t>
            </a:r>
            <a:endParaRPr lang="en-US" sz="2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59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Session 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 and Cons</a:t>
            </a:r>
          </a:p>
          <a:p>
            <a:pPr lvl="1"/>
            <a:r>
              <a:rPr lang="en-US" dirty="0" smtClean="0"/>
              <a:t>Naïve Bayes Classifier</a:t>
            </a:r>
          </a:p>
          <a:p>
            <a:pPr lvl="1"/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Support Vector Machines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33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Find a linear </a:t>
            </a:r>
            <a:r>
              <a:rPr lang="en-US" altLang="en-US" dirty="0" err="1"/>
              <a:t>hyperplane</a:t>
            </a:r>
            <a:r>
              <a:rPr lang="en-US" altLang="en-US" dirty="0"/>
              <a:t> (decision boundary) that will separate the data</a:t>
            </a:r>
          </a:p>
          <a:p>
            <a:endParaRPr lang="en-IN" dirty="0"/>
          </a:p>
        </p:txBody>
      </p:sp>
      <p:graphicFrame>
        <p:nvGraphicFramePr>
          <p:cNvPr id="6147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757987062"/>
              </p:ext>
            </p:extLst>
          </p:nvPr>
        </p:nvGraphicFramePr>
        <p:xfrm>
          <a:off x="3200400" y="1600200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9" name="Visio" r:id="rId4" imgW="7442200" imgH="7023100" progId="Visio.Drawing.6">
                  <p:embed/>
                </p:oleObj>
              </mc:Choice>
              <mc:Fallback>
                <p:oleObj name="Visio" r:id="rId4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600200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Generative </a:t>
            </a:r>
            <a:r>
              <a:rPr dirty="0"/>
              <a:t>vs. </a:t>
            </a:r>
            <a:r>
              <a:rPr spc="-4" dirty="0"/>
              <a:t>Discriminative</a:t>
            </a:r>
            <a:r>
              <a:rPr spc="35" dirty="0"/>
              <a:t> </a:t>
            </a:r>
            <a:r>
              <a:rPr spc="-4" dirty="0"/>
              <a:t>Classifiers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>
            <a:normAutofit/>
          </a:bodyPr>
          <a:lstStyle/>
          <a:p>
            <a:pPr marL="11206">
              <a:spcBef>
                <a:spcPts val="88"/>
              </a:spcBef>
            </a:pPr>
            <a:r>
              <a:rPr lang="en-IN" spc="-9" dirty="0">
                <a:latin typeface="Helvetica" panose="020B0604020202020204" pitchFamily="34" charset="0"/>
                <a:cs typeface="Helvetica" panose="020B0604020202020204" pitchFamily="34" charset="0"/>
              </a:rPr>
              <a:t>Training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classifiers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involves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estimating f: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X -&gt; Y</a:t>
            </a:r>
            <a:r>
              <a:rPr lang="en-IN" spc="-1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en-IN" spc="11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P(Y|X)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5"/>
              </a:spcBef>
            </a:pP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1206"/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Generative classifiers </a:t>
            </a:r>
            <a:r>
              <a:rPr lang="en-IN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like Naïve</a:t>
            </a:r>
            <a:r>
              <a:rPr lang="en-IN" spc="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Bayes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71840" lvl="1" indent="-403433">
              <a:tabLst>
                <a:tab pos="414079" algn="l"/>
                <a:tab pos="414640" algn="l"/>
              </a:tabLst>
            </a:pP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Assume some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functional form </a:t>
            </a:r>
            <a:r>
              <a:rPr lang="en-IN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for probabilities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P(X|Y),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P(X)</a:t>
            </a:r>
          </a:p>
          <a:p>
            <a:pPr marL="871840" lvl="1" indent="-403433">
              <a:tabLst>
                <a:tab pos="414079" algn="l"/>
                <a:tab pos="414640" algn="l"/>
              </a:tabLst>
            </a:pP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Estimate parameters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of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P(X|Y),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P(X)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directly from training</a:t>
            </a:r>
            <a:r>
              <a:rPr lang="en-IN" spc="88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71840" lvl="1" indent="-403433">
              <a:tabLst>
                <a:tab pos="414079" algn="l"/>
                <a:tab pos="414640" algn="l"/>
              </a:tabLst>
            </a:pP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Use Bayes rule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to calculate P(Y|X=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x</a:t>
            </a:r>
            <a:r>
              <a:rPr lang="en-IN" baseline="-21367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>
              <a:spcBef>
                <a:spcPts val="40"/>
              </a:spcBef>
              <a:buFont typeface="Arial"/>
              <a:buChar char="•"/>
            </a:pP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1206"/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Discriminative </a:t>
            </a:r>
            <a:r>
              <a:rPr lang="en-IN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classifiers like Logistic</a:t>
            </a:r>
            <a:r>
              <a:rPr lang="en-IN" spc="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regression, support vector machine</a:t>
            </a:r>
          </a:p>
          <a:p>
            <a:pPr marL="468406" lvl="1"/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Assume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some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functional form </a:t>
            </a:r>
            <a:r>
              <a:rPr lang="en-IN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f: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X -&gt; Y</a:t>
            </a:r>
            <a:endParaRPr lang="en-IN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68406" lvl="1"/>
            <a:r>
              <a:rPr lang="en-IN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Estimate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parameters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of </a:t>
            </a:r>
            <a:r>
              <a:rPr lang="en-IN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mapping function f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directly from training</a:t>
            </a:r>
            <a:r>
              <a:rPr lang="en-IN" spc="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01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dirty="0"/>
              <a:t>Naïve </a:t>
            </a:r>
            <a:r>
              <a:rPr lang="en-IN" dirty="0" smtClean="0"/>
              <a:t>Bayes Generative Model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C69014E2-E178-1947-9158-0831963D7D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9657861" cy="2666999"/>
          </a:xfrm>
        </p:spPr>
        <p:txBody>
          <a:bodyPr>
            <a:noAutofit/>
          </a:bodyPr>
          <a:lstStyle/>
          <a:p>
            <a:r>
              <a:rPr lang="en-US" dirty="0"/>
              <a:t>Naïve Bayes classifier uses likelihood and prior probability to calculate conditional probability of the class</a:t>
            </a:r>
            <a:endParaRPr lang="en-US" baseline="-25000" dirty="0"/>
          </a:p>
          <a:p>
            <a:r>
              <a:rPr lang="en-US" dirty="0"/>
              <a:t>Likelihood is based on joint probability, which is the core principle of probabilistic generative model</a:t>
            </a:r>
          </a:p>
          <a:p>
            <a:r>
              <a:rPr lang="en-US" dirty="0"/>
              <a:t>Naïve Bayes simplifies the calculation of likelihood by the assumption of conditional independence among input parameters</a:t>
            </a:r>
          </a:p>
          <a:p>
            <a:r>
              <a:rPr lang="en-US" dirty="0"/>
              <a:t>Each parameter’s likelihood is determined using joint probability of the input parameter and the output label </a:t>
            </a:r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14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dirty="0"/>
              <a:t>Naïve Bayes – </a:t>
            </a:r>
            <a:r>
              <a:rPr lang="en-IN" dirty="0" smtClean="0"/>
              <a:t>Advantages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C69014E2-E178-1947-9158-0831963D7D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>
            <a:noAutofit/>
          </a:bodyPr>
          <a:lstStyle/>
          <a:p>
            <a:r>
              <a:rPr lang="en-US" dirty="0"/>
              <a:t>Algorithm is simple to implement and fast</a:t>
            </a:r>
          </a:p>
          <a:p>
            <a:r>
              <a:rPr lang="en-US" dirty="0"/>
              <a:t>If conditional independence holds, it will converge quickly than other methods</a:t>
            </a:r>
          </a:p>
          <a:p>
            <a:pPr lvl="1"/>
            <a:r>
              <a:rPr lang="en-US" dirty="0"/>
              <a:t>Even in cases where conditional independence doesn’t hold, its results are quite acceptable</a:t>
            </a:r>
          </a:p>
          <a:p>
            <a:r>
              <a:rPr lang="en-US" dirty="0"/>
              <a:t>Needs less training data (due to conditional independence assumption)</a:t>
            </a:r>
          </a:p>
          <a:p>
            <a:r>
              <a:rPr lang="en-IN" dirty="0"/>
              <a:t>Highly scalable, scales linearly with the number of predictors and </a:t>
            </a:r>
            <a:r>
              <a:rPr lang="en-IN" dirty="0" smtClean="0"/>
              <a:t>training </a:t>
            </a:r>
            <a:r>
              <a:rPr lang="en-IN" dirty="0"/>
              <a:t>points</a:t>
            </a:r>
          </a:p>
          <a:p>
            <a:r>
              <a:rPr lang="en-IN" dirty="0"/>
              <a:t>Can be used for both binary and multi-class classification problems</a:t>
            </a:r>
          </a:p>
          <a:p>
            <a:r>
              <a:rPr lang="en-IN" dirty="0"/>
              <a:t>Handles continuous and discrete data</a:t>
            </a:r>
          </a:p>
          <a:p>
            <a:r>
              <a:rPr lang="en-IN" dirty="0"/>
              <a:t>Not sensitive to irrelevant features</a:t>
            </a:r>
          </a:p>
          <a:p>
            <a:r>
              <a:rPr lang="en-IN" dirty="0"/>
              <a:t>Doesn’t overfit the data due to small model size (compared to other algorithms like Random Forest)</a:t>
            </a:r>
          </a:p>
          <a:p>
            <a:r>
              <a:rPr lang="en-IN" dirty="0"/>
              <a:t>Handles missing values well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64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dirty="0"/>
              <a:t>Naïve Bayes – </a:t>
            </a:r>
            <a:r>
              <a:rPr lang="en-IN" dirty="0" smtClean="0"/>
              <a:t>When to use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C69014E2-E178-1947-9158-0831963D7D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the training data is small</a:t>
            </a:r>
          </a:p>
          <a:p>
            <a:r>
              <a:rPr lang="en-US" dirty="0"/>
              <a:t>When the features are conditionally independent (mostly)</a:t>
            </a:r>
          </a:p>
          <a:p>
            <a:r>
              <a:rPr lang="en-US" dirty="0" smtClean="0"/>
              <a:t>When </a:t>
            </a:r>
            <a:r>
              <a:rPr lang="en-US" dirty="0"/>
              <a:t>we have large number of features with minimal data set</a:t>
            </a:r>
          </a:p>
          <a:p>
            <a:pPr lvl="1"/>
            <a:r>
              <a:rPr lang="en-US" dirty="0"/>
              <a:t>Ex: Text classification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Naïve Bayes versus Logistic Regression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9505461" cy="2728913"/>
          </a:xfrm>
        </p:spPr>
        <p:txBody>
          <a:bodyPr>
            <a:normAutofit/>
          </a:bodyPr>
          <a:lstStyle/>
          <a:p>
            <a:r>
              <a:rPr lang="en-US" dirty="0" smtClean="0"/>
              <a:t>Naïve Bayes are Generative Models </a:t>
            </a:r>
          </a:p>
          <a:p>
            <a:r>
              <a:rPr lang="en-US" dirty="0" smtClean="0"/>
              <a:t>Logistic Regression are Discriminative  Models</a:t>
            </a:r>
          </a:p>
          <a:p>
            <a:r>
              <a:rPr lang="en-US" dirty="0" smtClean="0"/>
              <a:t>When </a:t>
            </a:r>
            <a:r>
              <a:rPr lang="en-US" dirty="0"/>
              <a:t>the training size reaches </a:t>
            </a:r>
            <a:r>
              <a:rPr lang="en-US" dirty="0" smtClean="0"/>
              <a:t>infinity, logistic </a:t>
            </a:r>
            <a:r>
              <a:rPr lang="en-US" dirty="0"/>
              <a:t>regression performs better than the generative model Naive Bayes</a:t>
            </a:r>
            <a:r>
              <a:rPr lang="en-US" dirty="0" smtClean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3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200" b="1" dirty="0"/>
              <a:t>Logistic Regression and </a:t>
            </a:r>
            <a:br>
              <a:rPr lang="en-US" sz="3200" b="1" dirty="0"/>
            </a:br>
            <a:r>
              <a:rPr lang="en-US" sz="3200" b="1" dirty="0"/>
              <a:t>Gaussian Naïve Bayes Classifier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1447800"/>
            <a:ext cx="8686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Interestingly, the parametric form of P(Y|X) used by Logistic Regression is precisely the form implied by the assumptions of a Gaussian Naive Bayes classiﬁer.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Therefore, we can view Logistic Regression as a closely related alternative to GNB, though the two can produce different results in many cases</a:t>
            </a:r>
          </a:p>
        </p:txBody>
      </p:sp>
    </p:spTree>
    <p:extLst>
      <p:ext uri="{BB962C8B-B14F-4D97-AF65-F5344CB8AC3E}">
        <p14:creationId xmlns:p14="http://schemas.microsoft.com/office/powerpoint/2010/main" val="12126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200" b="1" dirty="0"/>
              <a:t>Parameter estimation of generic logistic regression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990600" y="1706820"/>
            <a:ext cx="9448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Logistic Regression holds in many problem settings beyond the GNB problem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General method required for estimating it in a more broad range of cases.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 many cases we may suspect the GNB assumptions are not perfectly satisﬁed.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We may wish to estimate the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wi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parameters directly from the data</a:t>
            </a:r>
          </a:p>
        </p:txBody>
      </p:sp>
    </p:spTree>
    <p:extLst>
      <p:ext uri="{BB962C8B-B14F-4D97-AF65-F5344CB8AC3E}">
        <p14:creationId xmlns:p14="http://schemas.microsoft.com/office/powerpoint/2010/main" val="120102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Characteristics of SVM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4952999"/>
          </a:xfrm>
        </p:spPr>
        <p:txBody>
          <a:bodyPr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en-US" dirty="0"/>
              <a:t>The learning problem is formulated as a convex optimization problem</a:t>
            </a:r>
          </a:p>
          <a:p>
            <a:pPr lvl="1">
              <a:spcAft>
                <a:spcPts val="300"/>
              </a:spcAft>
            </a:pPr>
            <a:r>
              <a:rPr lang="en-US" altLang="en-US" dirty="0"/>
              <a:t>Efficient algorithms are available to find the global minima </a:t>
            </a:r>
          </a:p>
          <a:p>
            <a:pPr lvl="1">
              <a:spcAft>
                <a:spcPts val="300"/>
              </a:spcAft>
            </a:pPr>
            <a:r>
              <a:rPr lang="en-US" altLang="en-US" dirty="0"/>
              <a:t>Many of the other methods use greedy approaches and find locally optimal solutions</a:t>
            </a:r>
          </a:p>
          <a:p>
            <a:pPr lvl="1">
              <a:spcAft>
                <a:spcPts val="300"/>
              </a:spcAft>
            </a:pPr>
            <a:r>
              <a:rPr lang="en-US" altLang="en-US" dirty="0"/>
              <a:t>High computational complexity for building the </a:t>
            </a:r>
            <a:r>
              <a:rPr lang="en-US" altLang="en-US" dirty="0" smtClean="0"/>
              <a:t>model</a:t>
            </a:r>
          </a:p>
          <a:p>
            <a:pPr>
              <a:spcAft>
                <a:spcPts val="300"/>
              </a:spcAft>
            </a:pPr>
            <a:r>
              <a:rPr lang="en-US" altLang="en-US" dirty="0" smtClean="0"/>
              <a:t>Robust </a:t>
            </a:r>
            <a:r>
              <a:rPr lang="en-US" altLang="en-US" dirty="0"/>
              <a:t>to noise</a:t>
            </a:r>
          </a:p>
          <a:p>
            <a:pPr>
              <a:spcAft>
                <a:spcPts val="300"/>
              </a:spcAft>
            </a:pPr>
            <a:r>
              <a:rPr lang="en-US" altLang="en-US" dirty="0" err="1"/>
              <a:t>Overfitting</a:t>
            </a:r>
            <a:r>
              <a:rPr lang="en-US" altLang="en-US" dirty="0"/>
              <a:t> is handled by maximizing the margin of the decision </a:t>
            </a:r>
            <a:r>
              <a:rPr lang="en-US" altLang="en-US" dirty="0" smtClean="0"/>
              <a:t>boundary</a:t>
            </a:r>
          </a:p>
          <a:p>
            <a:pPr lvl="1">
              <a:spcAft>
                <a:spcPts val="300"/>
              </a:spcAft>
            </a:pPr>
            <a:r>
              <a:rPr lang="en-US" altLang="en-US" dirty="0" smtClean="0"/>
              <a:t>In </a:t>
            </a:r>
            <a:r>
              <a:rPr lang="en-US" altLang="en-US" dirty="0"/>
              <a:t>some sense, the </a:t>
            </a:r>
            <a:r>
              <a:rPr lang="en-US" altLang="en-US" i="1" dirty="0"/>
              <a:t>best</a:t>
            </a:r>
            <a:r>
              <a:rPr lang="en-US" altLang="en-US" dirty="0"/>
              <a:t> linear model for classification</a:t>
            </a:r>
            <a:r>
              <a:rPr lang="en-US" altLang="en-US" dirty="0" smtClean="0"/>
              <a:t>.</a:t>
            </a:r>
            <a:endParaRPr lang="en-US" altLang="en-US" dirty="0"/>
          </a:p>
          <a:p>
            <a:pPr>
              <a:spcAft>
                <a:spcPts val="300"/>
              </a:spcAft>
            </a:pPr>
            <a:r>
              <a:rPr lang="en-US" altLang="en-US" dirty="0"/>
              <a:t>SVM can handle irrelevant and redundant </a:t>
            </a:r>
            <a:r>
              <a:rPr lang="en-US" altLang="en-US" dirty="0" smtClean="0"/>
              <a:t>data better </a:t>
            </a:r>
            <a:r>
              <a:rPr lang="en-US" altLang="en-US" dirty="0"/>
              <a:t>than many other techniques</a:t>
            </a:r>
          </a:p>
          <a:p>
            <a:pPr>
              <a:spcAft>
                <a:spcPts val="300"/>
              </a:spcAft>
            </a:pPr>
            <a:r>
              <a:rPr lang="en-US" altLang="en-US" dirty="0"/>
              <a:t>The user needs to provide the type of kernel function and cost function</a:t>
            </a:r>
          </a:p>
          <a:p>
            <a:pPr>
              <a:spcAft>
                <a:spcPts val="300"/>
              </a:spcAft>
            </a:pPr>
            <a:r>
              <a:rPr lang="en-US" altLang="en-US" dirty="0"/>
              <a:t>Difficult to handle missing </a:t>
            </a:r>
            <a:r>
              <a:rPr lang="en-US" altLang="en-US" dirty="0" smtClean="0"/>
              <a:t>values</a:t>
            </a:r>
            <a:endParaRPr lang="en-US" altLang="en-US" dirty="0"/>
          </a:p>
          <a:p>
            <a:pPr>
              <a:spcAft>
                <a:spcPts val="300"/>
              </a:spcAft>
            </a:pPr>
            <a:r>
              <a:rPr lang="en-US" altLang="en-US" dirty="0"/>
              <a:t>What about categorical variables</a:t>
            </a:r>
            <a:r>
              <a:rPr lang="en-US" altLang="en-US" dirty="0" smtClean="0"/>
              <a:t>?</a:t>
            </a:r>
          </a:p>
          <a:p>
            <a:pPr lvl="1">
              <a:spcAft>
                <a:spcPts val="300"/>
              </a:spcAft>
            </a:pPr>
            <a:r>
              <a:rPr lang="en-US" altLang="en-US" dirty="0" smtClean="0"/>
              <a:t>Needs to be mapped to some metric space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en-US" dirty="0" smtClean="0"/>
              <a:t>Computationally expensive for large training data with many attributes</a:t>
            </a:r>
            <a:endParaRPr lang="en-US" altLang="en-US" dirty="0"/>
          </a:p>
          <a:p>
            <a:pPr>
              <a:spcAft>
                <a:spcPts val="300"/>
              </a:spcAft>
            </a:pPr>
            <a:endParaRPr lang="en-US" altLang="en-US" sz="1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MidSem</a:t>
            </a:r>
            <a:r>
              <a:rPr lang="en-IN" dirty="0" smtClean="0"/>
              <a:t> Tips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Short answer type questions from Introduction, end-to-end machine learning projects</a:t>
            </a:r>
          </a:p>
          <a:p>
            <a:r>
              <a:rPr lang="en-IN" sz="2000" dirty="0" smtClean="0"/>
              <a:t>Loss calculation, parameter calculation based on linear regression based on direct method, gradient descent …</a:t>
            </a:r>
          </a:p>
          <a:p>
            <a:r>
              <a:rPr lang="en-IN" sz="2000" dirty="0"/>
              <a:t>Naïve Bayes classification of discrete, continuous, text data. Possible application of </a:t>
            </a:r>
            <a:r>
              <a:rPr lang="en-IN" sz="2000" dirty="0" smtClean="0"/>
              <a:t>smoothing</a:t>
            </a:r>
          </a:p>
          <a:p>
            <a:r>
              <a:rPr lang="en-IN" sz="2000" dirty="0" smtClean="0"/>
              <a:t>Logistic regression classifier design. Loss function. Weight update</a:t>
            </a:r>
          </a:p>
          <a:p>
            <a:r>
              <a:rPr lang="en-IN" sz="2000" dirty="0" smtClean="0"/>
              <a:t>SVM </a:t>
            </a:r>
            <a:r>
              <a:rPr lang="en-IN" sz="2000" dirty="0" err="1" smtClean="0"/>
              <a:t>hyperplane</a:t>
            </a:r>
            <a:r>
              <a:rPr lang="en-IN" sz="2000" dirty="0" smtClean="0"/>
              <a:t> calculation.</a:t>
            </a:r>
            <a:endParaRPr lang="en-IN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5 Questions, 30 Marks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62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Visual Method for SVM Design in low dimensions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524261" cy="4267199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(0,2), (2,2) are support vectors for the blue class</a:t>
            </a:r>
          </a:p>
          <a:p>
            <a:r>
              <a:rPr lang="en-IN" dirty="0" smtClean="0"/>
              <a:t>(-1,-1) support vector for the red class.</a:t>
            </a:r>
          </a:p>
          <a:p>
            <a:r>
              <a:rPr lang="en-IN" dirty="0" smtClean="0"/>
              <a:t>Equation of the straight line passing thru’ blue support vectors</a:t>
            </a:r>
          </a:p>
          <a:p>
            <a:pPr lvl="1"/>
            <a:r>
              <a:rPr lang="en-IN" dirty="0" smtClean="0"/>
              <a:t>x2=2</a:t>
            </a:r>
          </a:p>
          <a:p>
            <a:r>
              <a:rPr lang="en-IN" dirty="0" smtClean="0"/>
              <a:t>Equation of the line parallel to x2=2 line and passing thru the red support vector</a:t>
            </a:r>
          </a:p>
          <a:p>
            <a:pPr lvl="1"/>
            <a:r>
              <a:rPr lang="en-IN" dirty="0"/>
              <a:t>x</a:t>
            </a:r>
            <a:r>
              <a:rPr lang="en-IN" dirty="0" smtClean="0"/>
              <a:t>2=-1</a:t>
            </a:r>
          </a:p>
          <a:p>
            <a:r>
              <a:rPr lang="en-IN" dirty="0" smtClean="0"/>
              <a:t>Equation of the maximum margin classifier is parallel line midway between x2=2 and x2=-1</a:t>
            </a:r>
          </a:p>
          <a:p>
            <a:pPr lvl="1"/>
            <a:r>
              <a:rPr lang="en-IN" dirty="0" smtClean="0"/>
              <a:t>x2=0.5</a:t>
            </a:r>
          </a:p>
          <a:p>
            <a:r>
              <a:rPr lang="en-IN" dirty="0" smtClean="0"/>
              <a:t>Margin will be 3.</a:t>
            </a:r>
          </a:p>
          <a:p>
            <a:r>
              <a:rPr lang="en-IN" b="1" dirty="0" smtClean="0"/>
              <a:t>Important: </a:t>
            </a:r>
          </a:p>
          <a:p>
            <a:pPr lvl="1"/>
            <a:r>
              <a:rPr lang="en-IN" dirty="0" smtClean="0"/>
              <a:t>Lines passing thru’ support vectors do not need to be horizontal or vertical</a:t>
            </a:r>
          </a:p>
          <a:p>
            <a:pPr lvl="1"/>
            <a:r>
              <a:rPr lang="en-IN" dirty="0" smtClean="0"/>
              <a:t>Support vectors need to be visually identified so that largest margin can be obtained.</a:t>
            </a:r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Visually identify the appropriate support vectors given the training data points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982200" y="1981200"/>
            <a:ext cx="0" cy="266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915400" y="37338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9525000" y="4343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8839200" y="48006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10668000" y="4495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9753600" y="5257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10820400" y="5334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9220200" y="396240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(-1,-1)</a:t>
            </a:r>
            <a:endParaRPr lang="en-IN" dirty="0"/>
          </a:p>
        </p:txBody>
      </p:sp>
      <p:sp>
        <p:nvSpPr>
          <p:cNvPr id="16" name="Oval 15"/>
          <p:cNvSpPr/>
          <p:nvPr/>
        </p:nvSpPr>
        <p:spPr>
          <a:xfrm>
            <a:off x="9677400" y="1828800"/>
            <a:ext cx="152400" cy="1524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10363200" y="2362200"/>
            <a:ext cx="152400" cy="1524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10820400" y="1981200"/>
            <a:ext cx="152400" cy="1524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/>
          <p:cNvSpPr/>
          <p:nvPr/>
        </p:nvSpPr>
        <p:spPr>
          <a:xfrm>
            <a:off x="9906000" y="2819400"/>
            <a:ext cx="152400" cy="1524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10972800" y="2819400"/>
            <a:ext cx="152400" cy="1524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9296400" y="27432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(0,2)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11125200" y="26670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(2,2)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11582400" y="37338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x1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9982200" y="19050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x2</a:t>
            </a:r>
            <a:endParaRPr lang="en-IN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8686800" y="2895600"/>
            <a:ext cx="31242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763000" y="4419600"/>
            <a:ext cx="312420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458200" y="25908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x</a:t>
            </a:r>
            <a:r>
              <a:rPr lang="en-IN" dirty="0" smtClean="0"/>
              <a:t>2=2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8534400" y="405026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x</a:t>
            </a:r>
            <a:r>
              <a:rPr lang="en-IN" dirty="0" smtClean="0"/>
              <a:t>2=-1</a:t>
            </a:r>
            <a:endParaRPr lang="en-IN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8686800" y="3505200"/>
            <a:ext cx="31242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80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One Possible </a:t>
            </a:r>
            <a:r>
              <a:rPr lang="en-US" altLang="en-US" dirty="0" smtClean="0"/>
              <a:t>Solution</a:t>
            </a:r>
            <a:endParaRPr lang="en-US" altLang="en-US" dirty="0"/>
          </a:p>
        </p:txBody>
      </p:sp>
      <p:graphicFrame>
        <p:nvGraphicFramePr>
          <p:cNvPr id="7171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650580865"/>
              </p:ext>
            </p:extLst>
          </p:nvPr>
        </p:nvGraphicFramePr>
        <p:xfrm>
          <a:off x="3352800" y="2057400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3" name="Visio" r:id="rId4" imgW="7442200" imgH="7023100" progId="Visio.Drawing.6">
                  <p:embed/>
                </p:oleObj>
              </mc:Choice>
              <mc:Fallback>
                <p:oleObj name="Visio" r:id="rId4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057400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Linear Regression Calculation</a:t>
            </a:r>
            <a:endParaRPr lang="en-IN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7924800" cy="5486400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What is the best fitting 2</a:t>
            </a:r>
            <a:r>
              <a:rPr lang="en-IN" baseline="30000" dirty="0" smtClean="0"/>
              <a:t>nd</a:t>
            </a:r>
            <a:r>
              <a:rPr lang="en-IN" dirty="0" smtClean="0"/>
              <a:t> order polynomial for the training data shown?</a:t>
            </a:r>
          </a:p>
          <a:p>
            <a:pPr lvl="1"/>
            <a:r>
              <a:rPr lang="en-IN" dirty="0" smtClean="0"/>
              <a:t>y= a0+a1x+a2x^2</a:t>
            </a:r>
            <a:endParaRPr lang="en-IN" dirty="0" smtClean="0"/>
          </a:p>
          <a:p>
            <a:r>
              <a:rPr lang="en-IN" dirty="0" smtClean="0"/>
              <a:t>Determine the optimal values of a0, a1, a2 for the minimum sum of squared difference between predicted and target values (y)</a:t>
            </a:r>
          </a:p>
          <a:p>
            <a:r>
              <a:rPr lang="en-IN" dirty="0" smtClean="0"/>
              <a:t>Feature transformation; x1=x, x2=x^2</a:t>
            </a:r>
          </a:p>
          <a:p>
            <a:r>
              <a:rPr lang="en-IN" dirty="0" smtClean="0"/>
              <a:t>So, we have, predicted value</a:t>
            </a:r>
          </a:p>
          <a:p>
            <a:pPr lvl="1"/>
            <a:r>
              <a:rPr lang="en-IN" dirty="0" smtClean="0"/>
              <a:t>for x=0, a0+a1.0+a2.0</a:t>
            </a:r>
          </a:p>
          <a:p>
            <a:pPr lvl="1"/>
            <a:r>
              <a:rPr lang="en-IN" dirty="0" smtClean="0"/>
              <a:t>For x=1, a0+a1.1+a2.1</a:t>
            </a:r>
          </a:p>
          <a:p>
            <a:pPr lvl="1"/>
            <a:r>
              <a:rPr lang="en-IN" dirty="0" smtClean="0"/>
              <a:t>For x=2, a0+a1.2+a2.4=5</a:t>
            </a:r>
          </a:p>
          <a:p>
            <a:r>
              <a:rPr lang="en-IN" dirty="0" smtClean="0"/>
              <a:t>SSD Loss function: (a0-0)^2+(a0+a1+a2-1)^2+(a0+2a1+4a2-5)^2</a:t>
            </a:r>
          </a:p>
          <a:p>
            <a:r>
              <a:rPr lang="en-IN" dirty="0" smtClean="0"/>
              <a:t>Minimize this SSD loss</a:t>
            </a:r>
          </a:p>
          <a:p>
            <a:pPr lvl="1"/>
            <a:r>
              <a:rPr lang="en-IN" dirty="0" smtClean="0"/>
              <a:t>Differentiate the loss function w.r.t. a0, a1, a2 and equate to 0 and solve for a0, a1, a2</a:t>
            </a:r>
          </a:p>
          <a:p>
            <a:pPr lvl="1"/>
            <a:r>
              <a:rPr lang="en-IN" dirty="0" smtClean="0"/>
              <a:t>2a0+2(a0+a1+a2-1)+2(a0+2a1+4a2-5)=0</a:t>
            </a:r>
          </a:p>
          <a:p>
            <a:pPr lvl="1"/>
            <a:r>
              <a:rPr lang="en-IN" dirty="0" smtClean="0"/>
              <a:t>2(a0+a1+a2-1)+2(a0+2a1+4a2-5)2=0</a:t>
            </a:r>
          </a:p>
          <a:p>
            <a:pPr lvl="1"/>
            <a:r>
              <a:rPr lang="en-IN" dirty="0"/>
              <a:t>2(a0+a1+a2-1)+</a:t>
            </a:r>
            <a:r>
              <a:rPr lang="en-IN" dirty="0" smtClean="0"/>
              <a:t>2(a0+2a1+4a2-5)4=0</a:t>
            </a:r>
          </a:p>
          <a:p>
            <a:r>
              <a:rPr lang="en-IN" dirty="0" smtClean="0"/>
              <a:t>Solve for a0, a1 and a2 from the above 3 equations</a:t>
            </a:r>
          </a:p>
          <a:p>
            <a:r>
              <a:rPr lang="en-IN" dirty="0" smtClean="0"/>
              <a:t>You can also solve this problem using direct matrix inversion method. Both techniques will give the same result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5776"/>
              </p:ext>
            </p:extLst>
          </p:nvPr>
        </p:nvGraphicFramePr>
        <p:xfrm>
          <a:off x="8915400" y="1219200"/>
          <a:ext cx="2667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4478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y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59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Logistic Regression Classifier Design</a:t>
            </a:r>
            <a:endParaRPr lang="en-IN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7924800" cy="5486400"/>
          </a:xfrm>
        </p:spPr>
        <p:txBody>
          <a:bodyPr>
            <a:normAutofit/>
          </a:bodyPr>
          <a:lstStyle/>
          <a:p>
            <a:r>
              <a:rPr lang="en-IN" dirty="0" smtClean="0"/>
              <a:t>Design an LR classifier to classify the training data shown with 100% accuracy</a:t>
            </a:r>
          </a:p>
          <a:p>
            <a:endParaRPr lang="en-IN" dirty="0"/>
          </a:p>
          <a:p>
            <a:r>
              <a:rPr lang="en-IN" dirty="0" smtClean="0"/>
              <a:t>Note the data cannot be linearly separated.</a:t>
            </a:r>
            <a:endParaRPr lang="en-IN" dirty="0"/>
          </a:p>
          <a:p>
            <a:r>
              <a:rPr lang="en-IN" dirty="0" smtClean="0"/>
              <a:t>Hence, feature transformation is needed.</a:t>
            </a:r>
            <a:endParaRPr lang="en-IN" dirty="0"/>
          </a:p>
          <a:p>
            <a:r>
              <a:rPr lang="en-IN" dirty="0" smtClean="0"/>
              <a:t>Introduce feature transformation x1 = x^2.</a:t>
            </a:r>
          </a:p>
          <a:p>
            <a:r>
              <a:rPr lang="en-IN" dirty="0" smtClean="0"/>
              <a:t>Predicted LR output = 1/ (1+exp(-w0-w1x1))</a:t>
            </a:r>
          </a:p>
          <a:p>
            <a:r>
              <a:rPr lang="en-IN" dirty="0" smtClean="0"/>
              <a:t>Recall, </a:t>
            </a:r>
          </a:p>
          <a:p>
            <a:pPr lvl="1"/>
            <a:r>
              <a:rPr lang="en-IN" dirty="0" smtClean="0"/>
              <a:t>Predicted class label = +1 if predicted output &gt;0.5</a:t>
            </a:r>
          </a:p>
          <a:p>
            <a:pPr lvl="1"/>
            <a:r>
              <a:rPr lang="en-IN" dirty="0"/>
              <a:t>Predicted class label = </a:t>
            </a:r>
            <a:r>
              <a:rPr lang="en-IN" dirty="0" smtClean="0"/>
              <a:t>-1 </a:t>
            </a:r>
            <a:r>
              <a:rPr lang="en-IN" dirty="0"/>
              <a:t>if predicted output &lt;</a:t>
            </a:r>
            <a:r>
              <a:rPr lang="en-IN" dirty="0" smtClean="0"/>
              <a:t>0.5</a:t>
            </a:r>
          </a:p>
          <a:p>
            <a:r>
              <a:rPr lang="en-IN" dirty="0" smtClean="0"/>
              <a:t>Hence, -w0-w1 &gt;0 and –w0 &lt; 0</a:t>
            </a:r>
          </a:p>
          <a:p>
            <a:r>
              <a:rPr lang="en-IN" dirty="0" smtClean="0"/>
              <a:t>Choose w0 and w1 to meet these conditions. </a:t>
            </a:r>
          </a:p>
          <a:p>
            <a:r>
              <a:rPr lang="en-IN" dirty="0" smtClean="0"/>
              <a:t>Note multiple choices of w0 and w1 will give right classification</a:t>
            </a:r>
            <a:endParaRPr lang="en-IN" dirty="0"/>
          </a:p>
          <a:p>
            <a:endParaRPr lang="en-IN" dirty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487321"/>
              </p:ext>
            </p:extLst>
          </p:nvPr>
        </p:nvGraphicFramePr>
        <p:xfrm>
          <a:off x="8915400" y="1219200"/>
          <a:ext cx="2667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4478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Input 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aseline="0" dirty="0" smtClean="0"/>
                        <a:t>Class label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-1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+1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192100"/>
              </p:ext>
            </p:extLst>
          </p:nvPr>
        </p:nvGraphicFramePr>
        <p:xfrm>
          <a:off x="8915400" y="3469640"/>
          <a:ext cx="2667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4478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Input x1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aseline="0" dirty="0" smtClean="0"/>
                        <a:t>Class label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+1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+1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own Arrow 5"/>
          <p:cNvSpPr/>
          <p:nvPr/>
        </p:nvSpPr>
        <p:spPr>
          <a:xfrm>
            <a:off x="9982200" y="2819400"/>
            <a:ext cx="3048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363200" y="27432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Feature transformation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0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Classification Model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87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Another possible solution</a:t>
            </a:r>
          </a:p>
          <a:p>
            <a:endParaRPr lang="en-IN" dirty="0"/>
          </a:p>
        </p:txBody>
      </p:sp>
      <p:graphicFrame>
        <p:nvGraphicFramePr>
          <p:cNvPr id="8195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743381004"/>
              </p:ext>
            </p:extLst>
          </p:nvPr>
        </p:nvGraphicFramePr>
        <p:xfrm>
          <a:off x="3276600" y="1981200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7" name="Visio" r:id="rId4" imgW="7442200" imgH="7023100" progId="Visio.Drawing.6">
                  <p:embed/>
                </p:oleObj>
              </mc:Choice>
              <mc:Fallback>
                <p:oleObj name="Visio" r:id="rId4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981200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Other possible solutions</a:t>
            </a:r>
          </a:p>
          <a:p>
            <a:endParaRPr lang="en-IN" dirty="0"/>
          </a:p>
        </p:txBody>
      </p:sp>
      <p:graphicFrame>
        <p:nvGraphicFramePr>
          <p:cNvPr id="9219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43098748"/>
              </p:ext>
            </p:extLst>
          </p:nvPr>
        </p:nvGraphicFramePr>
        <p:xfrm>
          <a:off x="3886200" y="1295400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1" name="Visio" r:id="rId4" imgW="7442200" imgH="7023100" progId="Visio.Drawing.6">
                  <p:embed/>
                </p:oleObj>
              </mc:Choice>
              <mc:Fallback>
                <p:oleObj name="Visio" r:id="rId4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295400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5797" name="Line 5"/>
          <p:cNvSpPr>
            <a:spLocks noChangeShapeType="1"/>
          </p:cNvSpPr>
          <p:nvPr/>
        </p:nvSpPr>
        <p:spPr bwMode="auto">
          <a:xfrm>
            <a:off x="4191000" y="2819400"/>
            <a:ext cx="4191000" cy="13716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5798" name="Line 6"/>
          <p:cNvSpPr>
            <a:spLocks noChangeShapeType="1"/>
          </p:cNvSpPr>
          <p:nvPr/>
        </p:nvSpPr>
        <p:spPr bwMode="auto">
          <a:xfrm>
            <a:off x="4191000" y="2590800"/>
            <a:ext cx="4191000" cy="13716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5799" name="Line 7"/>
          <p:cNvSpPr>
            <a:spLocks noChangeShapeType="1"/>
          </p:cNvSpPr>
          <p:nvPr/>
        </p:nvSpPr>
        <p:spPr bwMode="auto">
          <a:xfrm>
            <a:off x="4191000" y="2209800"/>
            <a:ext cx="4191000" cy="22098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5800" name="Line 8"/>
          <p:cNvSpPr>
            <a:spLocks noChangeShapeType="1"/>
          </p:cNvSpPr>
          <p:nvPr/>
        </p:nvSpPr>
        <p:spPr bwMode="auto">
          <a:xfrm>
            <a:off x="4191000" y="2667000"/>
            <a:ext cx="4191000" cy="19050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5801" name="Line 9"/>
          <p:cNvSpPr>
            <a:spLocks noChangeShapeType="1"/>
          </p:cNvSpPr>
          <p:nvPr/>
        </p:nvSpPr>
        <p:spPr bwMode="auto">
          <a:xfrm>
            <a:off x="4191000" y="2438400"/>
            <a:ext cx="4191000" cy="16002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000"/>
              <a:t>Which one is better? B1 or B2?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How do you define better?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0243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88175082"/>
              </p:ext>
            </p:extLst>
          </p:nvPr>
        </p:nvGraphicFramePr>
        <p:xfrm>
          <a:off x="3429000" y="225583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4" name="Visio" r:id="rId4" imgW="7442200" imgH="7023100" progId="Visio.Drawing.6">
                  <p:embed/>
                </p:oleObj>
              </mc:Choice>
              <mc:Fallback>
                <p:oleObj name="Visio" r:id="rId4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25583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45719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smtClean="0"/>
              <a:t>=&gt; </a:t>
            </a:r>
            <a:r>
              <a:rPr lang="en-US" altLang="en-US" sz="2000" dirty="0"/>
              <a:t>B1 is better than B2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Find </a:t>
            </a:r>
            <a:r>
              <a:rPr lang="en-US" altLang="en-US" dirty="0" err="1"/>
              <a:t>hyperplane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maximizes</a:t>
            </a:r>
            <a:r>
              <a:rPr lang="en-US" altLang="en-US" dirty="0"/>
              <a:t> the margin</a:t>
            </a:r>
            <a:endParaRPr lang="en-IN" dirty="0"/>
          </a:p>
        </p:txBody>
      </p:sp>
      <p:graphicFrame>
        <p:nvGraphicFramePr>
          <p:cNvPr id="11267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705296310"/>
              </p:ext>
            </p:extLst>
          </p:nvPr>
        </p:nvGraphicFramePr>
        <p:xfrm>
          <a:off x="3429000" y="2133600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9" name="Visio" r:id="rId4" imgW="7442200" imgH="7023100" progId="Visio.Drawing.6">
                  <p:embed/>
                </p:oleObj>
              </mc:Choice>
              <mc:Fallback>
                <p:oleObj name="Visio" r:id="rId4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133600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graphicFrame>
        <p:nvGraphicFramePr>
          <p:cNvPr id="12290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860212343"/>
              </p:ext>
            </p:extLst>
          </p:nvPr>
        </p:nvGraphicFramePr>
        <p:xfrm>
          <a:off x="3810000" y="119538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4" name="Visio" r:id="rId4" imgW="7442200" imgH="7023100" progId="Visio.Drawing.6">
                  <p:embed/>
                </p:oleObj>
              </mc:Choice>
              <mc:Fallback>
                <p:oleObj name="Visio" r:id="rId4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19538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3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24058808"/>
              </p:ext>
            </p:extLst>
          </p:nvPr>
        </p:nvGraphicFramePr>
        <p:xfrm>
          <a:off x="1905000" y="2667000"/>
          <a:ext cx="143510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5" name="Equation" r:id="rId6" imgW="799753" imgH="177723" progId="Equation.3">
                  <p:embed/>
                </p:oleObj>
              </mc:Choice>
              <mc:Fallback>
                <p:oleObj name="Equation" r:id="rId6" imgW="799753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667000"/>
                        <a:ext cx="1435100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Line 5"/>
          <p:cNvSpPr>
            <a:spLocks noChangeShapeType="1"/>
          </p:cNvSpPr>
          <p:nvPr/>
        </p:nvSpPr>
        <p:spPr bwMode="auto">
          <a:xfrm flipH="1">
            <a:off x="3352800" y="1905000"/>
            <a:ext cx="12192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3" name="Line 8"/>
          <p:cNvSpPr>
            <a:spLocks noChangeShapeType="1"/>
          </p:cNvSpPr>
          <p:nvPr/>
        </p:nvSpPr>
        <p:spPr bwMode="auto">
          <a:xfrm flipH="1">
            <a:off x="3352800" y="2438401"/>
            <a:ext cx="1295400" cy="823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2294" name="Object 4"/>
          <p:cNvGraphicFramePr>
            <a:graphicFrameLocks noChangeAspect="1"/>
          </p:cNvGraphicFramePr>
          <p:nvPr/>
        </p:nvGraphicFramePr>
        <p:xfrm>
          <a:off x="1760539" y="3186114"/>
          <a:ext cx="157162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6" name="Equation" r:id="rId8" imgW="875920" imgH="177723" progId="Equation.3">
                  <p:embed/>
                </p:oleObj>
              </mc:Choice>
              <mc:Fallback>
                <p:oleObj name="Equation" r:id="rId8" imgW="875920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0539" y="3186114"/>
                        <a:ext cx="1571625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Line 10"/>
          <p:cNvSpPr>
            <a:spLocks noChangeShapeType="1"/>
          </p:cNvSpPr>
          <p:nvPr/>
        </p:nvSpPr>
        <p:spPr bwMode="auto">
          <a:xfrm flipV="1">
            <a:off x="7848600" y="3505200"/>
            <a:ext cx="1219200" cy="776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2296" name="Object 5"/>
          <p:cNvGraphicFramePr>
            <a:graphicFrameLocks noChangeAspect="1"/>
          </p:cNvGraphicFramePr>
          <p:nvPr/>
        </p:nvGraphicFramePr>
        <p:xfrm>
          <a:off x="8791576" y="3048000"/>
          <a:ext cx="157162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7" name="Equation" r:id="rId10" imgW="875920" imgH="177723" progId="Equation.3">
                  <p:embed/>
                </p:oleObj>
              </mc:Choice>
              <mc:Fallback>
                <p:oleObj name="Equation" r:id="rId10" imgW="875920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1576" y="3048000"/>
                        <a:ext cx="1571625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7" name="Object 6"/>
          <p:cNvGraphicFramePr>
            <a:graphicFrameLocks noChangeAspect="1"/>
          </p:cNvGraphicFramePr>
          <p:nvPr/>
        </p:nvGraphicFramePr>
        <p:xfrm>
          <a:off x="1689100" y="5562600"/>
          <a:ext cx="3937000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8" name="Equation" r:id="rId12" imgW="1879600" imgH="457200" progId="Equation.3">
                  <p:embed/>
                </p:oleObj>
              </mc:Choice>
              <mc:Fallback>
                <p:oleObj name="Equation" r:id="rId12" imgW="1879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5562600"/>
                        <a:ext cx="3937000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8" name="Object 7"/>
          <p:cNvGraphicFramePr>
            <a:graphicFrameLocks noChangeAspect="1"/>
          </p:cNvGraphicFramePr>
          <p:nvPr/>
        </p:nvGraphicFramePr>
        <p:xfrm>
          <a:off x="8631239" y="5575301"/>
          <a:ext cx="168433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9" name="Equation" r:id="rId14" imgW="939800" imgH="419100" progId="Equation.3">
                  <p:embed/>
                </p:oleObj>
              </mc:Choice>
              <mc:Fallback>
                <p:oleObj name="Equation" r:id="rId14" imgW="9398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1239" y="5575301"/>
                        <a:ext cx="1684337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15598</TotalTime>
  <Words>1661</Words>
  <Application>Microsoft Office PowerPoint</Application>
  <PresentationFormat>Widescreen</PresentationFormat>
  <Paragraphs>334</Paragraphs>
  <Slides>42</Slides>
  <Notes>28</Notes>
  <HiddenSlides>4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ＭＳ Ｐゴシック</vt:lpstr>
      <vt:lpstr>宋体</vt:lpstr>
      <vt:lpstr>Arial</vt:lpstr>
      <vt:lpstr>Calibri</vt:lpstr>
      <vt:lpstr>Calibri Light</vt:lpstr>
      <vt:lpstr>Cambria Math</vt:lpstr>
      <vt:lpstr>Helvetica</vt:lpstr>
      <vt:lpstr>Helvetica Light</vt:lpstr>
      <vt:lpstr>Symbol</vt:lpstr>
      <vt:lpstr>Times New Roman</vt:lpstr>
      <vt:lpstr>Office Theme</vt:lpstr>
      <vt:lpstr>Visio</vt:lpstr>
      <vt:lpstr>Equation</vt:lpstr>
      <vt:lpstr>Classification Model I Support Vector Machines</vt:lpstr>
      <vt:lpstr>Session Content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Linear SVM</vt:lpstr>
      <vt:lpstr>Learning Linear SVM</vt:lpstr>
      <vt:lpstr>Learning Linear SVM</vt:lpstr>
      <vt:lpstr>Example of Linear SVM</vt:lpstr>
      <vt:lpstr>SVM Hyperplane – Visual Method</vt:lpstr>
      <vt:lpstr>Learning Linear SVM</vt:lpstr>
      <vt:lpstr>Support Vector Machines</vt:lpstr>
      <vt:lpstr>Support Vector Machines</vt:lpstr>
      <vt:lpstr>Support Vector Machines</vt:lpstr>
      <vt:lpstr>Nonlinear Support Vector Machines</vt:lpstr>
      <vt:lpstr>Nonlinear Support Vector Machines</vt:lpstr>
      <vt:lpstr>Learning Nonlinear SVM</vt:lpstr>
      <vt:lpstr>Learning NonLinear SVM</vt:lpstr>
      <vt:lpstr>Learning Nonlinear SVM</vt:lpstr>
      <vt:lpstr>Example of Nonlinear SVM</vt:lpstr>
      <vt:lpstr>Learning Nonlinear SVM</vt:lpstr>
      <vt:lpstr>Summary</vt:lpstr>
      <vt:lpstr>Thank You!</vt:lpstr>
      <vt:lpstr>Classification Model I Comparison and Applicability</vt:lpstr>
      <vt:lpstr>Session Content</vt:lpstr>
      <vt:lpstr>Generative vs. Discriminative Classifiers</vt:lpstr>
      <vt:lpstr>Naïve Bayes Generative Model</vt:lpstr>
      <vt:lpstr>Naïve Bayes – Advantages</vt:lpstr>
      <vt:lpstr>Naïve Bayes – When to use</vt:lpstr>
      <vt:lpstr>Naïve Bayes versus Logistic Regression</vt:lpstr>
      <vt:lpstr>Logistic Regression and  Gaussian Naïve Bayes Classifier</vt:lpstr>
      <vt:lpstr>Parameter estimation of generic logistic regression</vt:lpstr>
      <vt:lpstr>Characteristics of SVM</vt:lpstr>
      <vt:lpstr>MidSem Tips</vt:lpstr>
      <vt:lpstr>Visual Method for SVM Design in low dimensions</vt:lpstr>
      <vt:lpstr>Linear Regression Calculation</vt:lpstr>
      <vt:lpstr>Logistic Regression Classifier Design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bits</cp:lastModifiedBy>
  <cp:revision>357</cp:revision>
  <dcterms:created xsi:type="dcterms:W3CDTF">2018-10-16T06:13:57Z</dcterms:created>
  <dcterms:modified xsi:type="dcterms:W3CDTF">2021-02-26T08:15:20Z</dcterms:modified>
</cp:coreProperties>
</file>